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79" r:id="rId3"/>
    <p:sldId id="260" r:id="rId4"/>
    <p:sldId id="294" r:id="rId5"/>
    <p:sldId id="295" r:id="rId6"/>
    <p:sldId id="296" r:id="rId7"/>
    <p:sldId id="297" r:id="rId8"/>
    <p:sldId id="299" r:id="rId9"/>
    <p:sldId id="289" r:id="rId10"/>
    <p:sldId id="300" r:id="rId11"/>
    <p:sldId id="301" r:id="rId12"/>
    <p:sldId id="303" r:id="rId13"/>
    <p:sldId id="298" r:id="rId14"/>
    <p:sldId id="30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May" initials="D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40F57"/>
    <a:srgbClr val="102E6D"/>
    <a:srgbClr val="150F56"/>
    <a:srgbClr val="150F57"/>
    <a:srgbClr val="7E7E7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64" autoAdjust="0"/>
    <p:restoredTop sz="85459" autoAdjust="0"/>
  </p:normalViewPr>
  <p:slideViewPr>
    <p:cSldViewPr snapToGrid="0" snapToObjects="1">
      <p:cViewPr>
        <p:scale>
          <a:sx n="125" d="100"/>
          <a:sy n="125" d="100"/>
        </p:scale>
        <p:origin x="-736" y="9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C5CD55-124B-2F43-9EFA-22EAB9BD3CD4}" type="datetimeFigureOut">
              <a:rPr lang="en-US" smtClean="0"/>
              <a:t>3/5/17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EA6465-F3E6-8D43-BBC7-A849DE582D62}" type="slidenum">
              <a:rPr lang="en-US" smtClean="0"/>
              <a:t>‹#›</a:t>
            </a:fld>
            <a:endParaRPr lang="en-US"/>
          </a:p>
        </p:txBody>
      </p:sp>
    </p:spTree>
    <p:extLst>
      <p:ext uri="{BB962C8B-B14F-4D97-AF65-F5344CB8AC3E}">
        <p14:creationId xmlns:p14="http://schemas.microsoft.com/office/powerpoint/2010/main" val="2497069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8519C-8D11-3C4B-B812-81935098B82D}" type="datetimeFigureOut">
              <a:rPr lang="en-US" smtClean="0"/>
              <a:t>3/5/17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B860F4-9723-D14F-B968-E6DA0C4B2C34}" type="slidenum">
              <a:rPr lang="en-US" smtClean="0"/>
              <a:t>‹#›</a:t>
            </a:fld>
            <a:endParaRPr lang="en-US"/>
          </a:p>
        </p:txBody>
      </p:sp>
    </p:spTree>
    <p:extLst>
      <p:ext uri="{BB962C8B-B14F-4D97-AF65-F5344CB8AC3E}">
        <p14:creationId xmlns:p14="http://schemas.microsoft.com/office/powerpoint/2010/main" val="253774581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B860F4-9723-D14F-B968-E6DA0C4B2C34}" type="slidenum">
              <a:rPr lang="en-US" smtClean="0"/>
              <a:t>1</a:t>
            </a:fld>
            <a:endParaRPr lang="en-US"/>
          </a:p>
        </p:txBody>
      </p:sp>
    </p:spTree>
    <p:extLst>
      <p:ext uri="{BB962C8B-B14F-4D97-AF65-F5344CB8AC3E}">
        <p14:creationId xmlns:p14="http://schemas.microsoft.com/office/powerpoint/2010/main" val="2563593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MORE DETAILS on this is on</a:t>
            </a:r>
            <a:r>
              <a:rPr lang="en-US" baseline="0" dirty="0" smtClean="0"/>
              <a:t> the handout, Table 2.</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indent="0">
              <a:buNone/>
            </a:pPr>
            <a:r>
              <a:rPr lang="en-US" dirty="0" smtClean="0"/>
              <a:t>I do want to highlight</a:t>
            </a:r>
            <a:r>
              <a:rPr lang="en-US" baseline="0" dirty="0" smtClean="0"/>
              <a:t> the direct support to states, because that will be the most intensive piece. SEE NEXT SLIDE</a:t>
            </a:r>
            <a:endParaRPr lang="en-US" dirty="0"/>
          </a:p>
        </p:txBody>
      </p:sp>
      <p:sp>
        <p:nvSpPr>
          <p:cNvPr id="4" name="Slide Number Placeholder 3"/>
          <p:cNvSpPr>
            <a:spLocks noGrp="1"/>
          </p:cNvSpPr>
          <p:nvPr>
            <p:ph type="sldNum" sz="quarter" idx="10"/>
          </p:nvPr>
        </p:nvSpPr>
        <p:spPr/>
        <p:txBody>
          <a:bodyPr/>
          <a:lstStyle/>
          <a:p>
            <a:fld id="{18B860F4-9723-D14F-B968-E6DA0C4B2C34}" type="slidenum">
              <a:rPr lang="en-US" smtClean="0"/>
              <a:t>10</a:t>
            </a:fld>
            <a:endParaRPr lang="en-US"/>
          </a:p>
        </p:txBody>
      </p:sp>
    </p:spTree>
    <p:extLst>
      <p:ext uri="{BB962C8B-B14F-4D97-AF65-F5344CB8AC3E}">
        <p14:creationId xmlns:p14="http://schemas.microsoft.com/office/powerpoint/2010/main" val="1638740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smtClean="0"/>
              <a:t>The direct support</a:t>
            </a:r>
            <a:r>
              <a:rPr lang="en-US" baseline="0" dirty="0" smtClean="0"/>
              <a:t> AMPSS will provide to states is built on what our partners have been doing, but with new collaborative work to design how we do it.</a:t>
            </a:r>
          </a:p>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18B860F4-9723-D14F-B968-E6DA0C4B2C34}" type="slidenum">
              <a:rPr lang="en-US" smtClean="0"/>
              <a:t>11</a:t>
            </a:fld>
            <a:endParaRPr lang="en-US"/>
          </a:p>
        </p:txBody>
      </p:sp>
    </p:spTree>
    <p:extLst>
      <p:ext uri="{BB962C8B-B14F-4D97-AF65-F5344CB8AC3E}">
        <p14:creationId xmlns:p14="http://schemas.microsoft.com/office/powerpoint/2010/main" val="1638740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18B860F4-9723-D14F-B968-E6DA0C4B2C34}" type="slidenum">
              <a:rPr lang="en-US" smtClean="0"/>
              <a:t>12</a:t>
            </a:fld>
            <a:endParaRPr lang="en-US"/>
          </a:p>
        </p:txBody>
      </p:sp>
    </p:spTree>
    <p:extLst>
      <p:ext uri="{BB962C8B-B14F-4D97-AF65-F5344CB8AC3E}">
        <p14:creationId xmlns:p14="http://schemas.microsoft.com/office/powerpoint/2010/main" val="1638740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smtClean="0"/>
              <a:t>AFTER this</a:t>
            </a:r>
            <a:r>
              <a:rPr lang="en-US" baseline="0" dirty="0" smtClean="0"/>
              <a:t> slide:</a:t>
            </a:r>
          </a:p>
          <a:p>
            <a:pPr marL="0" indent="0">
              <a:buFont typeface="+mj-lt"/>
              <a:buNone/>
            </a:pPr>
            <a:endParaRPr lang="en-US" baseline="0" smtClean="0"/>
          </a:p>
          <a:p>
            <a:pPr marL="0" indent="0">
              <a:buFont typeface="+mj-lt"/>
              <a:buNone/>
            </a:pPr>
            <a:r>
              <a:rPr lang="en-US" smtClean="0"/>
              <a:t>So </a:t>
            </a:r>
            <a:r>
              <a:rPr lang="en-US" dirty="0" smtClean="0"/>
              <a:t>I think once</a:t>
            </a:r>
            <a:r>
              <a:rPr lang="en-US" baseline="0" dirty="0" smtClean="0"/>
              <a:t> this national strategy gets up and running, in a few years we should see AT LEAST half a million more students completing college who wouldn’t have otherwise. And over a 4-year period, for example, that would be another TWO MILLION students, disproportionately from underrepresented groups.</a:t>
            </a:r>
            <a:endParaRPr lang="en-US" dirty="0"/>
          </a:p>
        </p:txBody>
      </p:sp>
      <p:sp>
        <p:nvSpPr>
          <p:cNvPr id="4" name="Slide Number Placeholder 3"/>
          <p:cNvSpPr>
            <a:spLocks noGrp="1"/>
          </p:cNvSpPr>
          <p:nvPr>
            <p:ph type="sldNum" sz="quarter" idx="10"/>
          </p:nvPr>
        </p:nvSpPr>
        <p:spPr/>
        <p:txBody>
          <a:bodyPr/>
          <a:lstStyle/>
          <a:p>
            <a:fld id="{18B860F4-9723-D14F-B968-E6DA0C4B2C34}" type="slidenum">
              <a:rPr lang="en-US" smtClean="0"/>
              <a:t>13</a:t>
            </a:fld>
            <a:endParaRPr lang="en-US"/>
          </a:p>
        </p:txBody>
      </p:sp>
    </p:spTree>
    <p:extLst>
      <p:ext uri="{BB962C8B-B14F-4D97-AF65-F5344CB8AC3E}">
        <p14:creationId xmlns:p14="http://schemas.microsoft.com/office/powerpoint/2010/main" val="1638740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18B860F4-9723-D14F-B968-E6DA0C4B2C34}" type="slidenum">
              <a:rPr lang="en-US" smtClean="0"/>
              <a:t>14</a:t>
            </a:fld>
            <a:endParaRPr lang="en-US"/>
          </a:p>
        </p:txBody>
      </p:sp>
    </p:spTree>
    <p:extLst>
      <p:ext uri="{BB962C8B-B14F-4D97-AF65-F5344CB8AC3E}">
        <p14:creationId xmlns:p14="http://schemas.microsoft.com/office/powerpoint/2010/main" val="163874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smtClean="0"/>
              <a:t>OPTIONAL</a:t>
            </a:r>
          </a:p>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18B860F4-9723-D14F-B968-E6DA0C4B2C34}" type="slidenum">
              <a:rPr lang="en-US" smtClean="0"/>
              <a:t>2</a:t>
            </a:fld>
            <a:endParaRPr lang="en-US"/>
          </a:p>
        </p:txBody>
      </p:sp>
    </p:spTree>
    <p:extLst>
      <p:ext uri="{BB962C8B-B14F-4D97-AF65-F5344CB8AC3E}">
        <p14:creationId xmlns:p14="http://schemas.microsoft.com/office/powerpoint/2010/main" val="1638740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B860F4-9723-D14F-B968-E6DA0C4B2C34}" type="slidenum">
              <a:rPr lang="en-US" smtClean="0"/>
              <a:t>3</a:t>
            </a:fld>
            <a:endParaRPr lang="en-US"/>
          </a:p>
        </p:txBody>
      </p:sp>
    </p:spTree>
    <p:extLst>
      <p:ext uri="{BB962C8B-B14F-4D97-AF65-F5344CB8AC3E}">
        <p14:creationId xmlns:p14="http://schemas.microsoft.com/office/powerpoint/2010/main" val="3813347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sz="1200" kern="1200" dirty="0" smtClean="0">
                <a:solidFill>
                  <a:schemeClr val="tx1"/>
                </a:solidFill>
                <a:latin typeface="+mn-lt"/>
                <a:ea typeface="+mn-ea"/>
                <a:cs typeface="+mn-cs"/>
              </a:rPr>
              <a:t>Responding to the</a:t>
            </a:r>
            <a:r>
              <a:rPr lang="en-US" sz="1200" kern="1200" baseline="0" dirty="0" smtClean="0">
                <a:solidFill>
                  <a:schemeClr val="tx1"/>
                </a:solidFill>
                <a:latin typeface="+mn-lt"/>
                <a:ea typeface="+mn-ea"/>
                <a:cs typeface="+mn-cs"/>
              </a:rPr>
              <a:t> national need the AMPSS partners came together to advance a vision for </a:t>
            </a:r>
            <a:endParaRPr lang="en-US" sz="1200" kern="1200" dirty="0" smtClean="0">
              <a:solidFill>
                <a:schemeClr val="tx1"/>
              </a:solidFill>
              <a:latin typeface="+mn-lt"/>
              <a:ea typeface="+mn-ea"/>
              <a:cs typeface="+mn-cs"/>
            </a:endParaRPr>
          </a:p>
          <a:p>
            <a:pPr marL="228600" lvl="0" indent="-228600">
              <a:buFont typeface="+mj-lt"/>
              <a:buAutoNum type="arabicPeriod"/>
            </a:pPr>
            <a:r>
              <a:rPr lang="en-US" dirty="0" smtClean="0">
                <a:effectLst/>
              </a:rPr>
              <a:t>students have the opportunity to enroll in a set of rigorous, entry-level, credit-bearing mathematics courses that are transferable and applicable to specific programs of study across 2- and 4-year institutions in the state.</a:t>
            </a:r>
          </a:p>
          <a:p>
            <a:pPr marL="228600" lvl="0" indent="-228600">
              <a:buFont typeface="+mj-lt"/>
              <a:buAutoNum type="arabicPeriod"/>
            </a:pPr>
            <a:r>
              <a:rPr lang="en-US" dirty="0" smtClean="0">
                <a:effectLst/>
              </a:rPr>
              <a:t>all students are enrolled in the appropriate math pathway.</a:t>
            </a:r>
          </a:p>
          <a:p>
            <a:pPr marL="228600" lvl="0" indent="-228600">
              <a:buFont typeface="+mj-lt"/>
              <a:buAutoNum type="arabicPeriod"/>
            </a:pPr>
            <a:r>
              <a:rPr lang="en-US" dirty="0" smtClean="0">
                <a:effectLst/>
              </a:rPr>
              <a:t>all students who need it are provided with accelerated or co-requisite remediation so that they can succeed in the appropriate college-level, credit-bearing math course within one year of matriculation.</a:t>
            </a:r>
          </a:p>
          <a:p>
            <a:pPr marL="0" indent="0">
              <a:buFont typeface="+mj-lt"/>
              <a:buNone/>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8B860F4-9723-D14F-B968-E6DA0C4B2C34}" type="slidenum">
              <a:rPr lang="en-US" smtClean="0"/>
              <a:t>4</a:t>
            </a:fld>
            <a:endParaRPr lang="en-US"/>
          </a:p>
        </p:txBody>
      </p:sp>
    </p:spTree>
    <p:extLst>
      <p:ext uri="{BB962C8B-B14F-4D97-AF65-F5344CB8AC3E}">
        <p14:creationId xmlns:p14="http://schemas.microsoft.com/office/powerpoint/2010/main" val="1638740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sz="1200" kern="1200" dirty="0" smtClean="0">
                <a:solidFill>
                  <a:schemeClr val="tx1"/>
                </a:solidFill>
                <a:latin typeface="+mn-lt"/>
                <a:ea typeface="+mn-ea"/>
                <a:cs typeface="+mn-cs"/>
              </a:rPr>
              <a:t>Why we think we can do this.</a:t>
            </a:r>
          </a:p>
          <a:p>
            <a:pPr marL="0" indent="0">
              <a:buFont typeface="+mj-lt"/>
              <a:buNone/>
            </a:pPr>
            <a:endParaRPr lang="en-US" dirty="0" smtClean="0"/>
          </a:p>
          <a:p>
            <a:pPr marL="0" indent="0">
              <a:buFont typeface="+mj-lt"/>
              <a:buNone/>
            </a:pPr>
            <a:r>
              <a:rPr lang="en-US" dirty="0" smtClean="0"/>
              <a:t>This</a:t>
            </a:r>
            <a:r>
              <a:rPr lang="en-US" baseline="0" dirty="0" smtClean="0"/>
              <a:t> slide shows two things to some extent:</a:t>
            </a:r>
          </a:p>
          <a:p>
            <a:pPr marL="228600" indent="-228600">
              <a:buFont typeface="+mj-lt"/>
              <a:buAutoNum type="arabicPeriod"/>
            </a:pPr>
            <a:r>
              <a:rPr lang="en-US" baseline="0" dirty="0" smtClean="0"/>
              <a:t>SOME of the places where work on math pathways has been happening (esp. CCA, Dana, Carnegie that have provided most of the assistance to states and institutions in this regard), and</a:t>
            </a:r>
          </a:p>
          <a:p>
            <a:pPr marL="228600" indent="-228600">
              <a:buFont typeface="+mj-lt"/>
              <a:buAutoNum type="arabicPeriod"/>
            </a:pPr>
            <a:r>
              <a:rPr lang="en-US" baseline="0" dirty="0" smtClean="0"/>
              <a:t>SOME of the places where AMPSS partners have deep connections (with institutions and states AND with other organizations. Obviously there are other AMPSS partners and other groups that are a part of the extensive network that we’re forming, including all of you!</a:t>
            </a:r>
            <a:r>
              <a:rPr lang="en-US" baseline="0" dirty="0" smtClean="0"/>
              <a:t>)</a:t>
            </a:r>
          </a:p>
          <a:p>
            <a:pPr marL="228600" indent="-228600">
              <a:buFont typeface="+mj-lt"/>
              <a:buAutoNum type="arabicPeriod"/>
            </a:pPr>
            <a:endParaRPr lang="en-US" baseline="0" dirty="0" smtClean="0"/>
          </a:p>
          <a:p>
            <a:pPr marL="0" indent="0">
              <a:buFont typeface="+mj-lt"/>
              <a:buNone/>
            </a:pPr>
            <a:r>
              <a:rPr lang="en-US" baseline="0" dirty="0" smtClean="0"/>
              <a:t>Note: CCA will soon have(or already has?)  some results from an institutional survey and from interviews with people at the state level in states that are scaling math pathways. Perhaps Bruce will share some new information with us.</a:t>
            </a:r>
          </a:p>
          <a:p>
            <a:pPr marL="0" indent="0">
              <a:buFont typeface="+mj-lt"/>
              <a:buNone/>
            </a:pPr>
            <a:endParaRPr lang="en-US" baseline="0" dirty="0" smtClean="0"/>
          </a:p>
          <a:p>
            <a:pPr marL="0" indent="0">
              <a:buFont typeface="+mj-lt"/>
              <a:buNone/>
            </a:pPr>
            <a:r>
              <a:rPr lang="en-US" baseline="0" dirty="0" smtClean="0"/>
              <a:t>Speaking of new data: (NEXT SLIDE)</a:t>
            </a:r>
            <a:endParaRPr lang="en-US" dirty="0"/>
          </a:p>
        </p:txBody>
      </p:sp>
      <p:sp>
        <p:nvSpPr>
          <p:cNvPr id="4" name="Slide Number Placeholder 3"/>
          <p:cNvSpPr>
            <a:spLocks noGrp="1"/>
          </p:cNvSpPr>
          <p:nvPr>
            <p:ph type="sldNum" sz="quarter" idx="10"/>
          </p:nvPr>
        </p:nvSpPr>
        <p:spPr/>
        <p:txBody>
          <a:bodyPr/>
          <a:lstStyle/>
          <a:p>
            <a:fld id="{18B860F4-9723-D14F-B968-E6DA0C4B2C34}" type="slidenum">
              <a:rPr lang="en-US" smtClean="0"/>
              <a:t>5</a:t>
            </a:fld>
            <a:endParaRPr lang="en-US"/>
          </a:p>
        </p:txBody>
      </p:sp>
    </p:spTree>
    <p:extLst>
      <p:ext uri="{BB962C8B-B14F-4D97-AF65-F5344CB8AC3E}">
        <p14:creationId xmlns:p14="http://schemas.microsoft.com/office/powerpoint/2010/main" val="1638740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smtClean="0"/>
              <a:t>This is from</a:t>
            </a:r>
            <a:r>
              <a:rPr lang="en-US" baseline="0" dirty="0" smtClean="0"/>
              <a:t> a brand-new report.</a:t>
            </a:r>
          </a:p>
          <a:p>
            <a:pPr marL="0" indent="0">
              <a:buFont typeface="+mj-lt"/>
              <a:buNone/>
            </a:pPr>
            <a:endParaRPr lang="en-US" baseline="0" dirty="0" smtClean="0"/>
          </a:p>
          <a:p>
            <a:pPr marL="0" indent="0">
              <a:buFont typeface="+mj-lt"/>
              <a:buNone/>
            </a:pPr>
            <a:r>
              <a:rPr lang="en-US" baseline="0" dirty="0" smtClean="0"/>
              <a:t>We managed to get these results into our strategy document right before we sent it to you.</a:t>
            </a:r>
          </a:p>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18B860F4-9723-D14F-B968-E6DA0C4B2C34}" type="slidenum">
              <a:rPr lang="en-US" smtClean="0"/>
              <a:t>6</a:t>
            </a:fld>
            <a:endParaRPr lang="en-US"/>
          </a:p>
        </p:txBody>
      </p:sp>
    </p:spTree>
    <p:extLst>
      <p:ext uri="{BB962C8B-B14F-4D97-AF65-F5344CB8AC3E}">
        <p14:creationId xmlns:p14="http://schemas.microsoft.com/office/powerpoint/2010/main" val="1638740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18B860F4-9723-D14F-B968-E6DA0C4B2C34}" type="slidenum">
              <a:rPr lang="en-US" smtClean="0"/>
              <a:t>7</a:t>
            </a:fld>
            <a:endParaRPr lang="en-US"/>
          </a:p>
        </p:txBody>
      </p:sp>
    </p:spTree>
    <p:extLst>
      <p:ext uri="{BB962C8B-B14F-4D97-AF65-F5344CB8AC3E}">
        <p14:creationId xmlns:p14="http://schemas.microsoft.com/office/powerpoint/2010/main" val="1638740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18B860F4-9723-D14F-B968-E6DA0C4B2C34}" type="slidenum">
              <a:rPr lang="en-US" smtClean="0"/>
              <a:t>8</a:t>
            </a:fld>
            <a:endParaRPr lang="en-US"/>
          </a:p>
        </p:txBody>
      </p:sp>
    </p:spTree>
    <p:extLst>
      <p:ext uri="{BB962C8B-B14F-4D97-AF65-F5344CB8AC3E}">
        <p14:creationId xmlns:p14="http://schemas.microsoft.com/office/powerpoint/2010/main" val="1638740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More</a:t>
            </a:r>
            <a:r>
              <a:rPr lang="en-US" baseline="0" dirty="0" smtClean="0"/>
              <a:t> detail is in the handout </a:t>
            </a:r>
            <a:r>
              <a:rPr lang="mr-IN" baseline="0" dirty="0" smtClean="0"/>
              <a:t>–</a:t>
            </a:r>
            <a:r>
              <a:rPr lang="en-US" baseline="0" dirty="0" smtClean="0"/>
              <a:t> see Table 1.</a:t>
            </a:r>
          </a:p>
          <a:p>
            <a:pPr marL="0" indent="0">
              <a:buNone/>
            </a:pPr>
            <a:endParaRPr lang="en-US" baseline="0" dirty="0" smtClean="0"/>
          </a:p>
          <a:p>
            <a:pPr marL="0" indent="0">
              <a:buNone/>
            </a:pPr>
            <a:r>
              <a:rPr lang="en-US" baseline="0" dirty="0" smtClean="0"/>
              <a:t>OF COURSE </a:t>
            </a:r>
            <a:r>
              <a:rPr lang="en-US" sz="1200" kern="1200" dirty="0" smtClean="0">
                <a:solidFill>
                  <a:schemeClr val="tx1"/>
                </a:solidFill>
                <a:latin typeface="+mn-lt"/>
                <a:ea typeface="+mn-ea"/>
                <a:cs typeface="+mn-cs"/>
              </a:rPr>
              <a:t>state efforts don’t always</a:t>
            </a:r>
            <a:r>
              <a:rPr lang="en-US" sz="1200" kern="1200" baseline="0" dirty="0" smtClean="0">
                <a:solidFill>
                  <a:schemeClr val="tx1"/>
                </a:solidFill>
                <a:latin typeface="+mn-lt"/>
                <a:ea typeface="+mn-ea"/>
                <a:cs typeface="+mn-cs"/>
              </a:rPr>
              <a:t> fit </a:t>
            </a:r>
            <a:r>
              <a:rPr lang="en-US" sz="1200" kern="1200" dirty="0" smtClean="0">
                <a:solidFill>
                  <a:schemeClr val="tx1"/>
                </a:solidFill>
                <a:latin typeface="+mn-lt"/>
                <a:ea typeface="+mn-ea"/>
                <a:cs typeface="+mn-cs"/>
              </a:rPr>
              <a:t>cleanly into these approaches – that some institutions might already be in 4, as phases 2-3 are getting underway to attempt coherence across institutions in a state</a:t>
            </a:r>
            <a:endParaRPr lang="en-US" baseline="0" dirty="0" smtClean="0"/>
          </a:p>
          <a:p>
            <a:pPr marL="0" indent="0">
              <a:buNone/>
            </a:pPr>
            <a:endParaRPr lang="en-US" baseline="0" dirty="0" smtClean="0"/>
          </a:p>
          <a:p>
            <a:pPr marL="0" indent="0">
              <a:buNone/>
            </a:pPr>
            <a:r>
              <a:rPr lang="en-US" baseline="0" dirty="0" smtClean="0"/>
              <a:t>This attempts to capture what all of you on the ground can and must do. In a moment I’ll discuss how AMPSS can help you in each phase.</a:t>
            </a:r>
          </a:p>
          <a:p>
            <a:pPr marL="0" indent="0">
              <a:buNone/>
            </a:pPr>
            <a:endParaRPr lang="en-US" dirty="0"/>
          </a:p>
        </p:txBody>
      </p:sp>
      <p:sp>
        <p:nvSpPr>
          <p:cNvPr id="4" name="Slide Number Placeholder 3"/>
          <p:cNvSpPr>
            <a:spLocks noGrp="1"/>
          </p:cNvSpPr>
          <p:nvPr>
            <p:ph type="sldNum" sz="quarter" idx="10"/>
          </p:nvPr>
        </p:nvSpPr>
        <p:spPr/>
        <p:txBody>
          <a:bodyPr/>
          <a:lstStyle/>
          <a:p>
            <a:fld id="{18B860F4-9723-D14F-B968-E6DA0C4B2C34}" type="slidenum">
              <a:rPr lang="en-US" smtClean="0"/>
              <a:t>9</a:t>
            </a:fld>
            <a:endParaRPr lang="en-US"/>
          </a:p>
        </p:txBody>
      </p:sp>
    </p:spTree>
    <p:extLst>
      <p:ext uri="{BB962C8B-B14F-4D97-AF65-F5344CB8AC3E}">
        <p14:creationId xmlns:p14="http://schemas.microsoft.com/office/powerpoint/2010/main" val="1638740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8B3FF70-EAE3-7149-A8E7-239B66806F09}" type="datetime1">
              <a:rPr lang="en-US" smtClean="0"/>
              <a:t>3/5/17</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r>
              <a:rPr lang="en-US" dirty="0" smtClean="0"/>
              <a:t>AMPSS: Advancing Mathematics Pathways for Student Success</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19754-D660-B343-BC4F-B2D40F249C5E}" type="datetime1">
              <a:rPr lang="en-US" smtClean="0"/>
              <a:t>3/5/17</a:t>
            </a:fld>
            <a:endParaRPr lang="en-US"/>
          </a:p>
        </p:txBody>
      </p:sp>
      <p:sp>
        <p:nvSpPr>
          <p:cNvPr id="5" name="Footer Placeholder 4"/>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62AD6F-0CBF-9140-BF57-3373B9F35F5B}" type="datetime1">
              <a:rPr lang="en-US" smtClean="0"/>
              <a:t>3/5/17</a:t>
            </a:fld>
            <a:endParaRPr lang="en-US"/>
          </a:p>
        </p:txBody>
      </p:sp>
      <p:sp>
        <p:nvSpPr>
          <p:cNvPr id="5" name="Footer Placeholder 4"/>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013728F-8CFD-CA46-ABC5-E944002185F5}" type="datetime1">
              <a:rPr lang="en-US" smtClean="0"/>
              <a:t>3/5/17</a:t>
            </a:fld>
            <a:endParaRPr lang="en-US"/>
          </a:p>
        </p:txBody>
      </p:sp>
      <p:sp>
        <p:nvSpPr>
          <p:cNvPr id="5" name="Footer Placeholder 4"/>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1E71312-37E1-3147-9A1F-4422C05EF0C8}" type="datetime1">
              <a:rPr lang="en-US" smtClean="0"/>
              <a:t>3/5/17</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en-US" dirty="0" smtClean="0"/>
              <a:t>AMPSS: Advancing Mathematics Pathways for Student Success</a:t>
            </a:r>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85445097-7E42-F94C-AE6D-E61B9732FAEE}" type="datetime1">
              <a:rPr lang="en-US" smtClean="0"/>
              <a:t>3/5/17</a:t>
            </a:fld>
            <a:endParaRPr lang="en-US"/>
          </a:p>
        </p:txBody>
      </p:sp>
      <p:sp>
        <p:nvSpPr>
          <p:cNvPr id="6" name="Footer Placeholder 5"/>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27C366-E02A-3548-A7C1-5123EA688C28}" type="datetime1">
              <a:rPr lang="en-US" smtClean="0"/>
              <a:t>3/5/17</a:t>
            </a:fld>
            <a:endParaRPr lang="en-US"/>
          </a:p>
        </p:txBody>
      </p:sp>
      <p:sp>
        <p:nvSpPr>
          <p:cNvPr id="8" name="Footer Placeholder 7"/>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29A8CD-588E-BC4F-A409-C3D1A93EAD0A}" type="datetime1">
              <a:rPr lang="en-US" smtClean="0"/>
              <a:t>3/5/17</a:t>
            </a:fld>
            <a:endParaRPr lang="en-US"/>
          </a:p>
        </p:txBody>
      </p:sp>
      <p:sp>
        <p:nvSpPr>
          <p:cNvPr id="4" name="Footer Placeholder 3"/>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8E40489-EA8A-AD46-9A9C-11F0208E4DA4}" type="datetime1">
              <a:rPr lang="en-US" smtClean="0"/>
              <a:t>3/5/17</a:t>
            </a:fld>
            <a:endParaRPr lang="en-US"/>
          </a:p>
        </p:txBody>
      </p:sp>
      <p:sp>
        <p:nvSpPr>
          <p:cNvPr id="3" name="Footer Placeholder 2"/>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67352F-C86F-6044-AD55-BA157422C1E6}" type="datetime1">
              <a:rPr lang="en-US" smtClean="0"/>
              <a:t>3/5/17</a:t>
            </a:fld>
            <a:endParaRPr lang="en-US"/>
          </a:p>
        </p:txBody>
      </p:sp>
      <p:sp>
        <p:nvSpPr>
          <p:cNvPr id="6" name="Footer Placeholder 5"/>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851F70-AABA-8946-AA73-F7089DBC263C}" type="datetime1">
              <a:rPr lang="en-US" smtClean="0"/>
              <a:t>3/5/17</a:t>
            </a:fld>
            <a:endParaRPr lang="en-US" dirty="0"/>
          </a:p>
        </p:txBody>
      </p:sp>
      <p:sp>
        <p:nvSpPr>
          <p:cNvPr id="6" name="Footer Placeholder 5"/>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851DE8B-1236-AD49-B6D2-5837CC9459D0}" type="datetime1">
              <a:rPr lang="en-US" smtClean="0"/>
              <a:t>3/5/17</a:t>
            </a:fld>
            <a:endParaRPr lang="en-US" dirty="0"/>
          </a:p>
        </p:txBody>
      </p:sp>
      <p:sp>
        <p:nvSpPr>
          <p:cNvPr id="5" name="Footer Placeholder 4"/>
          <p:cNvSpPr>
            <a:spLocks noGrp="1"/>
          </p:cNvSpPr>
          <p:nvPr>
            <p:ph type="ftr" sz="quarter" idx="3"/>
          </p:nvPr>
        </p:nvSpPr>
        <p:spPr>
          <a:xfrm>
            <a:off x="2504488" y="6356350"/>
            <a:ext cx="4491041" cy="274320"/>
          </a:xfrm>
          <a:prstGeom prst="rect">
            <a:avLst/>
          </a:prstGeom>
        </p:spPr>
        <p:txBody>
          <a:bodyPr vert="horz" lIns="91440" tIns="45720" rIns="91440" bIns="45720" rtlCol="0" anchor="ctr"/>
          <a:lstStyle>
            <a:lvl1pPr algn="ctr">
              <a:defRPr sz="1200" b="0" i="0">
                <a:solidFill>
                  <a:schemeClr val="tx2"/>
                </a:solidFill>
                <a:latin typeface="Trebuchet MS"/>
                <a:cs typeface="Trebuchet MS"/>
              </a:defRPr>
            </a:lvl1pPr>
          </a:lstStyle>
          <a:p>
            <a:r>
              <a:rPr lang="en-US" dirty="0" smtClean="0"/>
              <a:t>AMPSS: Advancing Mathematics Pathways for Student Success</a:t>
            </a:r>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3200" kern="1200" cap="all" spc="200" baseline="0">
          <a:ln>
            <a:noFill/>
          </a:ln>
          <a:solidFill>
            <a:schemeClr val="bg1"/>
          </a:solidFill>
          <a:effectLst/>
          <a:latin typeface="Trebuchet MS"/>
          <a:ea typeface="+mj-ea"/>
          <a:cs typeface="Trebuchet M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Georgia"/>
          <a:ea typeface="+mn-ea"/>
          <a:cs typeface="Georgia"/>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Georgia"/>
          <a:ea typeface="+mn-ea"/>
          <a:cs typeface="Georgia"/>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Georgia"/>
          <a:ea typeface="+mn-ea"/>
          <a:cs typeface="Georgia"/>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Georgia"/>
          <a:ea typeface="+mn-ea"/>
          <a:cs typeface="Georgia"/>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Georgia"/>
          <a:ea typeface="+mn-ea"/>
          <a:cs typeface="Georgia"/>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ath to horizon.png"/>
          <p:cNvPicPr>
            <a:picLocks noChangeAspect="1"/>
          </p:cNvPicPr>
          <p:nvPr/>
        </p:nvPicPr>
        <p:blipFill rotWithShape="1">
          <a:blip r:embed="rId3" cstate="email">
            <a:extLst>
              <a:ext uri="{28A0092B-C50C-407E-A947-70E740481C1C}">
                <a14:useLocalDpi xmlns:a14="http://schemas.microsoft.com/office/drawing/2010/main" val="0"/>
              </a:ext>
            </a:extLst>
          </a:blip>
          <a:srcRect t="4838" r="5500" b="9476"/>
          <a:stretch/>
        </p:blipFill>
        <p:spPr>
          <a:xfrm>
            <a:off x="213660" y="154312"/>
            <a:ext cx="8641028" cy="6552329"/>
          </a:xfrm>
          <a:prstGeom prst="rect">
            <a:avLst/>
          </a:prstGeom>
        </p:spPr>
      </p:pic>
      <p:sp>
        <p:nvSpPr>
          <p:cNvPr id="2" name="Subtitle 1"/>
          <p:cNvSpPr>
            <a:spLocks noGrp="1"/>
          </p:cNvSpPr>
          <p:nvPr>
            <p:ph type="subTitle" idx="1"/>
          </p:nvPr>
        </p:nvSpPr>
        <p:spPr>
          <a:xfrm>
            <a:off x="7137400" y="3115320"/>
            <a:ext cx="1981200" cy="1693540"/>
          </a:xfrm>
        </p:spPr>
        <p:txBody>
          <a:bodyPr>
            <a:normAutofit/>
          </a:bodyPr>
          <a:lstStyle/>
          <a:p>
            <a:pPr>
              <a:lnSpc>
                <a:spcPct val="90000"/>
              </a:lnSpc>
            </a:pPr>
            <a:r>
              <a:rPr lang="en-US" dirty="0" smtClean="0"/>
              <a:t>Key features of the first draft</a:t>
            </a:r>
          </a:p>
        </p:txBody>
      </p:sp>
      <p:sp>
        <p:nvSpPr>
          <p:cNvPr id="3" name="Title 2"/>
          <p:cNvSpPr>
            <a:spLocks noGrp="1"/>
          </p:cNvSpPr>
          <p:nvPr>
            <p:ph type="title"/>
          </p:nvPr>
        </p:nvSpPr>
        <p:spPr>
          <a:xfrm>
            <a:off x="2506964" y="1452110"/>
            <a:ext cx="4312935" cy="3607570"/>
          </a:xfrm>
        </p:spPr>
        <p:txBody>
          <a:bodyPr/>
          <a:lstStyle/>
          <a:p>
            <a:r>
              <a:rPr lang="en-US" sz="3600" dirty="0" smtClean="0">
                <a:solidFill>
                  <a:schemeClr val="accent3"/>
                </a:solidFill>
              </a:rPr>
              <a:t>National Strategy</a:t>
            </a:r>
            <a:r>
              <a:rPr lang="en-US" sz="2400" dirty="0" smtClean="0">
                <a:solidFill>
                  <a:schemeClr val="accent3"/>
                </a:solidFill>
              </a:rPr>
              <a:t/>
            </a:r>
            <a:br>
              <a:rPr lang="en-US" sz="2400" dirty="0" smtClean="0">
                <a:solidFill>
                  <a:schemeClr val="accent3"/>
                </a:solidFill>
              </a:rPr>
            </a:br>
            <a:r>
              <a:rPr lang="en-US" sz="2400" dirty="0" smtClean="0">
                <a:solidFill>
                  <a:schemeClr val="accent3"/>
                </a:solidFill>
              </a:rPr>
              <a:t>for Advancing Mathematics Pathways for Student Success </a:t>
            </a:r>
            <a:endParaRPr lang="en-US" sz="3200" dirty="0">
              <a:solidFill>
                <a:schemeClr val="accent3"/>
              </a:solidFill>
              <a:latin typeface="Trebuchet MS"/>
              <a:cs typeface="Trebuchet MS"/>
            </a:endParaRPr>
          </a:p>
        </p:txBody>
      </p:sp>
      <p:sp>
        <p:nvSpPr>
          <p:cNvPr id="6" name="Subtitle 1"/>
          <p:cNvSpPr txBox="1">
            <a:spLocks/>
          </p:cNvSpPr>
          <p:nvPr/>
        </p:nvSpPr>
        <p:spPr>
          <a:xfrm>
            <a:off x="114300" y="5562600"/>
            <a:ext cx="5207000" cy="1144041"/>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Georgia"/>
                <a:ea typeface="+mn-ea"/>
                <a:cs typeface="Georgia"/>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Georgia"/>
                <a:ea typeface="+mn-ea"/>
                <a:cs typeface="Georgia"/>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Georgia"/>
                <a:ea typeface="+mn-ea"/>
                <a:cs typeface="Georgia"/>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Georgia"/>
                <a:ea typeface="+mn-ea"/>
                <a:cs typeface="Georgia"/>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Georgia"/>
                <a:ea typeface="+mn-ea"/>
                <a:cs typeface="Georgia"/>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en-US" dirty="0"/>
              <a:t>David </a:t>
            </a:r>
            <a:r>
              <a:rPr lang="en-US" dirty="0" smtClean="0"/>
              <a:t>May</a:t>
            </a:r>
            <a:endParaRPr lang="en-US" dirty="0"/>
          </a:p>
          <a:p>
            <a:r>
              <a:rPr lang="en-US" sz="1600" dirty="0" smtClean="0"/>
              <a:t>AMPSS Project Director</a:t>
            </a:r>
            <a:endParaRPr lang="en-US" sz="1600" dirty="0"/>
          </a:p>
          <a:p>
            <a:endParaRPr lang="en-US" dirty="0"/>
          </a:p>
        </p:txBody>
      </p:sp>
    </p:spTree>
    <p:extLst>
      <p:ext uri="{BB962C8B-B14F-4D97-AF65-F5344CB8AC3E}">
        <p14:creationId xmlns:p14="http://schemas.microsoft.com/office/powerpoint/2010/main" val="14093726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4" name="Title 3"/>
          <p:cNvSpPr>
            <a:spLocks noGrp="1"/>
          </p:cNvSpPr>
          <p:nvPr>
            <p:ph type="title"/>
          </p:nvPr>
        </p:nvSpPr>
        <p:spPr>
          <a:xfrm>
            <a:off x="221812" y="343147"/>
            <a:ext cx="8700376" cy="1054394"/>
          </a:xfrm>
        </p:spPr>
        <p:txBody>
          <a:bodyPr/>
          <a:lstStyle/>
          <a:p>
            <a:r>
              <a:rPr lang="en-US" dirty="0" smtClean="0"/>
              <a:t>Action plan for AMPSS</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499190338"/>
              </p:ext>
            </p:extLst>
          </p:nvPr>
        </p:nvGraphicFramePr>
        <p:xfrm>
          <a:off x="299218" y="2705100"/>
          <a:ext cx="8545564" cy="3205479"/>
        </p:xfrm>
        <a:graphic>
          <a:graphicData uri="http://schemas.openxmlformats.org/drawingml/2006/table">
            <a:tbl>
              <a:tblPr bandCol="1">
                <a:tableStyleId>{1E171933-4619-4E11-9A3F-F7608DF75F80}</a:tableStyleId>
              </a:tblPr>
              <a:tblGrid>
                <a:gridCol w="2136391"/>
                <a:gridCol w="2136391"/>
                <a:gridCol w="2136391"/>
                <a:gridCol w="2136391"/>
              </a:tblGrid>
              <a:tr h="370840">
                <a:tc>
                  <a:txBody>
                    <a:bodyPr/>
                    <a:lstStyle/>
                    <a:p>
                      <a:endParaRPr lang="en-US" dirty="0"/>
                    </a:p>
                  </a:txBody>
                  <a:tcPr/>
                </a:tc>
                <a:tc>
                  <a:txBody>
                    <a:bodyPr/>
                    <a:lstStyle/>
                    <a:p>
                      <a:r>
                        <a:rPr lang="en-US" dirty="0" smtClean="0"/>
                        <a:t> </a:t>
                      </a:r>
                    </a:p>
                    <a:p>
                      <a:r>
                        <a:rPr lang="en-US" dirty="0" smtClean="0"/>
                        <a:t> </a:t>
                      </a:r>
                    </a:p>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Broad publicity</a:t>
                      </a:r>
                      <a:r>
                        <a:rPr lang="en-US" baseline="0" dirty="0" smtClean="0"/>
                        <a:t> and engagement</a:t>
                      </a:r>
                      <a:endParaRPr lang="en-US" dirty="0"/>
                    </a:p>
                  </a:txBody>
                  <a:tcPr>
                    <a:solidFill>
                      <a:schemeClr val="accent6">
                        <a:lumMod val="40000"/>
                        <a:lumOff val="60000"/>
                      </a:schemeClr>
                    </a:solidFill>
                  </a:tcPr>
                </a:tc>
                <a:tc gridSpan="3">
                  <a:txBody>
                    <a:bodyPr/>
                    <a:lstStyle/>
                    <a:p>
                      <a:r>
                        <a:rPr lang="en-US" dirty="0" smtClean="0"/>
                        <a:t>Direct support to state teams (consultants,</a:t>
                      </a:r>
                      <a:r>
                        <a:rPr lang="en-US" baseline="0" dirty="0" smtClean="0"/>
                        <a:t> resources, etc.)</a:t>
                      </a:r>
                      <a:endParaRPr lang="en-US" dirty="0"/>
                    </a:p>
                  </a:txBody>
                  <a:tcPr>
                    <a:solidFill>
                      <a:schemeClr val="accent4">
                        <a:lumMod val="90000"/>
                      </a:schemeClr>
                    </a:solidFill>
                  </a:tcPr>
                </a:tc>
                <a:tc hMerge="1">
                  <a:txBody>
                    <a:bodyPr/>
                    <a:lstStyle/>
                    <a:p>
                      <a:endParaRPr lang="en-US" dirty="0"/>
                    </a:p>
                  </a:txBody>
                  <a:tcPr/>
                </a:tc>
                <a:tc hMerge="1">
                  <a:txBody>
                    <a:bodyPr/>
                    <a:lstStyle/>
                    <a:p>
                      <a:endParaRPr lang="en-US" dirty="0"/>
                    </a:p>
                  </a:txBody>
                  <a:tcPr/>
                </a:tc>
              </a:tr>
              <a:tr h="370840">
                <a:tc>
                  <a:txBody>
                    <a:bodyPr/>
                    <a:lstStyle/>
                    <a:p>
                      <a:r>
                        <a:rPr lang="en-US" dirty="0" smtClean="0"/>
                        <a:t>Connecting key stakeholders</a:t>
                      </a:r>
                      <a:endParaRPr lang="en-US" dirty="0"/>
                    </a:p>
                  </a:txBody>
                  <a:tcPr>
                    <a:solidFill>
                      <a:schemeClr val="accent6">
                        <a:lumMod val="40000"/>
                        <a:lumOff val="60000"/>
                      </a:schemeClr>
                    </a:solidFill>
                  </a:tcPr>
                </a:tc>
                <a:tc gridSpan="3">
                  <a:txBody>
                    <a:bodyPr/>
                    <a:lstStyle/>
                    <a:p>
                      <a:r>
                        <a:rPr lang="en-US" dirty="0" smtClean="0"/>
                        <a:t>Focused networking of states (by</a:t>
                      </a:r>
                      <a:r>
                        <a:rPr lang="en-US" baseline="0" dirty="0" smtClean="0"/>
                        <a:t> issue, geography, etc.)</a:t>
                      </a:r>
                      <a:endParaRPr lang="en-US" dirty="0"/>
                    </a:p>
                  </a:txBody>
                  <a:tcPr>
                    <a:solidFill>
                      <a:schemeClr val="accent4">
                        <a:lumMod val="90000"/>
                      </a:schemeClr>
                    </a:solidFill>
                  </a:tcPr>
                </a:tc>
                <a:tc hMerge="1">
                  <a:txBody>
                    <a:bodyPr/>
                    <a:lstStyle/>
                    <a:p>
                      <a:endParaRPr lang="en-US" dirty="0"/>
                    </a:p>
                  </a:txBody>
                  <a:tcPr/>
                </a:tc>
                <a:tc hMerge="1">
                  <a:txBody>
                    <a:bodyPr/>
                    <a:lstStyle/>
                    <a:p>
                      <a:endParaRPr lang="en-US" dirty="0"/>
                    </a:p>
                  </a:txBody>
                  <a:tcPr/>
                </a:tc>
              </a:tr>
              <a:tr h="370840">
                <a:tc>
                  <a:txBody>
                    <a:bodyPr/>
                    <a:lstStyle/>
                    <a:p>
                      <a:r>
                        <a:rPr lang="en-US" dirty="0" smtClean="0"/>
                        <a:t>Helping form a state team</a:t>
                      </a:r>
                      <a:endParaRPr lang="en-US" dirty="0"/>
                    </a:p>
                  </a:txBody>
                  <a:tcPr>
                    <a:solidFill>
                      <a:schemeClr val="accent6">
                        <a:lumMod val="40000"/>
                        <a:lumOff val="60000"/>
                      </a:schemeClr>
                    </a:solidFill>
                  </a:tcPr>
                </a:tc>
                <a:tc gridSpan="3">
                  <a:txBody>
                    <a:bodyPr/>
                    <a:lstStyle/>
                    <a:p>
                      <a:r>
                        <a:rPr lang="en-US" dirty="0" smtClean="0"/>
                        <a:t>Continued engagement with key players</a:t>
                      </a:r>
                      <a:r>
                        <a:rPr lang="en-US" baseline="0" dirty="0" smtClean="0"/>
                        <a:t> to keep them motivated</a:t>
                      </a:r>
                      <a:endParaRPr lang="en-US" dirty="0"/>
                    </a:p>
                  </a:txBody>
                  <a:tcPr>
                    <a:solidFill>
                      <a:schemeClr val="accent4">
                        <a:lumMod val="90000"/>
                      </a:schemeClr>
                    </a:solidFill>
                  </a:tcPr>
                </a:tc>
                <a:tc hMerge="1">
                  <a:txBody>
                    <a:bodyPr/>
                    <a:lstStyle/>
                    <a:p>
                      <a:endParaRPr lang="en-US" dirty="0"/>
                    </a:p>
                  </a:txBody>
                  <a:tcPr/>
                </a:tc>
                <a:tc hMerge="1">
                  <a:txBody>
                    <a:bodyPr/>
                    <a:lstStyle/>
                    <a:p>
                      <a:endParaRPr lang="en-US" dirty="0"/>
                    </a:p>
                  </a:txBody>
                  <a:tcPr/>
                </a:tc>
              </a:tr>
              <a:tr h="370840">
                <a:tc gridSpan="4">
                  <a:txBody>
                    <a:bodyPr/>
                    <a:lstStyle/>
                    <a:p>
                      <a:pPr algn="ctr"/>
                      <a:r>
                        <a:rPr lang="en-US" dirty="0" smtClean="0"/>
                        <a:t>National</a:t>
                      </a:r>
                      <a:r>
                        <a:rPr lang="en-US" baseline="0" dirty="0" smtClean="0"/>
                        <a:t> coordination and monitoring of progress</a:t>
                      </a:r>
                      <a:endParaRPr lang="en-US" dirty="0"/>
                    </a:p>
                  </a:txBody>
                  <a:tcPr>
                    <a:solidFill>
                      <a:schemeClr val="accent3">
                        <a:lumMod val="40000"/>
                        <a:lumOff val="60000"/>
                      </a:schemeClr>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r>
            </a:tbl>
          </a:graphicData>
        </a:graphic>
      </p:graphicFrame>
      <p:grpSp>
        <p:nvGrpSpPr>
          <p:cNvPr id="16" name="Group 15"/>
          <p:cNvGrpSpPr/>
          <p:nvPr/>
        </p:nvGrpSpPr>
        <p:grpSpPr>
          <a:xfrm>
            <a:off x="299220" y="2374552"/>
            <a:ext cx="8545560" cy="1333848"/>
            <a:chOff x="306832" y="1803052"/>
            <a:chExt cx="8545560" cy="1333848"/>
          </a:xfrm>
        </p:grpSpPr>
        <p:sp>
          <p:nvSpPr>
            <p:cNvPr id="9" name="Right Arrow 8"/>
            <p:cNvSpPr/>
            <p:nvPr/>
          </p:nvSpPr>
          <p:spPr>
            <a:xfrm>
              <a:off x="306832" y="1803052"/>
              <a:ext cx="2136390" cy="1333848"/>
            </a:xfrm>
            <a:prstGeom prst="rightArrow">
              <a:avLst>
                <a:gd name="adj1" fmla="val 68590"/>
                <a:gd name="adj2" fmla="val 35668"/>
              </a:avLst>
            </a:prstGeom>
            <a:effectLst/>
          </p:spPr>
          <p:style>
            <a:lnRef idx="1">
              <a:schemeClr val="accent6"/>
            </a:lnRef>
            <a:fillRef idx="3">
              <a:schemeClr val="accent6"/>
            </a:fillRef>
            <a:effectRef idx="2">
              <a:schemeClr val="accent6"/>
            </a:effectRef>
            <a:fontRef idx="minor">
              <a:schemeClr val="lt1"/>
            </a:fontRef>
          </p:style>
          <p:txBody>
            <a:bodyPr rtlCol="0" anchor="ctr"/>
            <a:lstStyle/>
            <a:p>
              <a:r>
                <a:rPr lang="en-US" dirty="0" smtClean="0">
                  <a:latin typeface="Trebuchet MS"/>
                  <a:cs typeface="Trebuchet MS"/>
                </a:rPr>
                <a:t>Building awareness</a:t>
              </a:r>
            </a:p>
          </p:txBody>
        </p:sp>
        <p:sp>
          <p:nvSpPr>
            <p:cNvPr id="10" name="Right Arrow 9"/>
            <p:cNvSpPr/>
            <p:nvPr/>
          </p:nvSpPr>
          <p:spPr>
            <a:xfrm>
              <a:off x="2443222" y="1803052"/>
              <a:ext cx="2136390" cy="1333848"/>
            </a:xfrm>
            <a:prstGeom prst="rightArrow">
              <a:avLst>
                <a:gd name="adj1" fmla="val 68590"/>
                <a:gd name="adj2" fmla="val 33578"/>
              </a:avLst>
            </a:prstGeom>
            <a:effectLst/>
          </p:spPr>
          <p:style>
            <a:lnRef idx="1">
              <a:schemeClr val="accent3"/>
            </a:lnRef>
            <a:fillRef idx="3">
              <a:schemeClr val="accent3"/>
            </a:fillRef>
            <a:effectRef idx="2">
              <a:schemeClr val="accent3"/>
            </a:effectRef>
            <a:fontRef idx="minor">
              <a:schemeClr val="lt1"/>
            </a:fontRef>
          </p:style>
          <p:txBody>
            <a:bodyPr rtlCol="0" anchor="ctr"/>
            <a:lstStyle/>
            <a:p>
              <a:r>
                <a:rPr lang="en-US" dirty="0" smtClean="0">
                  <a:latin typeface="Trebuchet MS"/>
                  <a:cs typeface="Trebuchet MS"/>
                </a:rPr>
                <a:t>Mobilizing</a:t>
              </a:r>
            </a:p>
          </p:txBody>
        </p:sp>
        <p:sp>
          <p:nvSpPr>
            <p:cNvPr id="11" name="Right Arrow 10"/>
            <p:cNvSpPr/>
            <p:nvPr/>
          </p:nvSpPr>
          <p:spPr>
            <a:xfrm>
              <a:off x="4579612" y="1803052"/>
              <a:ext cx="2136390" cy="1333848"/>
            </a:xfrm>
            <a:prstGeom prst="rightArrow">
              <a:avLst>
                <a:gd name="adj1" fmla="val 68590"/>
                <a:gd name="adj2" fmla="val 32533"/>
              </a:avLst>
            </a:prstGeom>
            <a:effectLst/>
          </p:spPr>
          <p:style>
            <a:lnRef idx="1">
              <a:schemeClr val="accent5"/>
            </a:lnRef>
            <a:fillRef idx="3">
              <a:schemeClr val="accent5"/>
            </a:fillRef>
            <a:effectRef idx="2">
              <a:schemeClr val="accent5"/>
            </a:effectRef>
            <a:fontRef idx="minor">
              <a:schemeClr val="lt1"/>
            </a:fontRef>
          </p:style>
          <p:txBody>
            <a:bodyPr rtlCol="0" anchor="ctr"/>
            <a:lstStyle/>
            <a:p>
              <a:r>
                <a:rPr lang="en-US" dirty="0" smtClean="0">
                  <a:latin typeface="Trebuchet MS"/>
                  <a:cs typeface="Trebuchet MS"/>
                </a:rPr>
                <a:t>Creating enabling conditions</a:t>
              </a:r>
            </a:p>
          </p:txBody>
        </p:sp>
        <p:sp>
          <p:nvSpPr>
            <p:cNvPr id="12" name="Right Arrow 11"/>
            <p:cNvSpPr/>
            <p:nvPr/>
          </p:nvSpPr>
          <p:spPr>
            <a:xfrm>
              <a:off x="6716002" y="1803052"/>
              <a:ext cx="2136390" cy="1333848"/>
            </a:xfrm>
            <a:prstGeom prst="rightArrow">
              <a:avLst>
                <a:gd name="adj1" fmla="val 68590"/>
                <a:gd name="adj2" fmla="val 35668"/>
              </a:avLst>
            </a:prstGeom>
            <a:effectLst/>
          </p:spPr>
          <p:style>
            <a:lnRef idx="1">
              <a:schemeClr val="accent6"/>
            </a:lnRef>
            <a:fillRef idx="3">
              <a:schemeClr val="accent6"/>
            </a:fillRef>
            <a:effectRef idx="2">
              <a:schemeClr val="accent6"/>
            </a:effectRef>
            <a:fontRef idx="minor">
              <a:schemeClr val="lt1"/>
            </a:fontRef>
          </p:style>
          <p:txBody>
            <a:bodyPr rtlCol="0" anchor="ctr"/>
            <a:lstStyle/>
            <a:p>
              <a:r>
                <a:rPr lang="en-US" dirty="0" smtClean="0">
                  <a:latin typeface="Trebuchet MS"/>
                  <a:cs typeface="Trebuchet MS"/>
                </a:rPr>
                <a:t>Institutional implementation</a:t>
              </a:r>
            </a:p>
          </p:txBody>
        </p:sp>
      </p:grpSp>
      <p:sp>
        <p:nvSpPr>
          <p:cNvPr id="17" name="Content Placeholder 1"/>
          <p:cNvSpPr>
            <a:spLocks noGrp="1"/>
          </p:cNvSpPr>
          <p:nvPr>
            <p:ph idx="1"/>
          </p:nvPr>
        </p:nvSpPr>
        <p:spPr>
          <a:xfrm>
            <a:off x="380999" y="1719071"/>
            <a:ext cx="8407893" cy="4407408"/>
          </a:xfrm>
        </p:spPr>
        <p:txBody>
          <a:bodyPr/>
          <a:lstStyle/>
          <a:p>
            <a:pPr marL="45720" lvl="0" indent="0">
              <a:buNone/>
            </a:pPr>
            <a:r>
              <a:rPr lang="en-US" dirty="0" smtClean="0">
                <a:ea typeface="Wingdings"/>
                <a:sym typeface="Wingdings"/>
              </a:rPr>
              <a:t>AMPSS partners intend to assist states in these ways:</a:t>
            </a:r>
            <a:endParaRPr lang="en-US" dirty="0"/>
          </a:p>
        </p:txBody>
      </p:sp>
    </p:spTree>
    <p:extLst>
      <p:ext uri="{BB962C8B-B14F-4D97-AF65-F5344CB8AC3E}">
        <p14:creationId xmlns:p14="http://schemas.microsoft.com/office/powerpoint/2010/main" val="20857029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56080"/>
            <a:ext cx="8407893" cy="4700269"/>
          </a:xfrm>
        </p:spPr>
        <p:txBody>
          <a:bodyPr>
            <a:normAutofit/>
          </a:bodyPr>
          <a:lstStyle/>
          <a:p>
            <a:pPr marL="45720" lvl="0" indent="0">
              <a:buNone/>
            </a:pPr>
            <a:r>
              <a:rPr lang="en-US" dirty="0" smtClean="0"/>
              <a:t>Structure of support:</a:t>
            </a:r>
          </a:p>
          <a:p>
            <a:r>
              <a:rPr lang="en-US" dirty="0" smtClean="0"/>
              <a:t>RFPs and selection of states</a:t>
            </a:r>
          </a:p>
          <a:p>
            <a:r>
              <a:rPr lang="en-US" dirty="0" smtClean="0"/>
              <a:t>Lead Collaborator organization</a:t>
            </a:r>
          </a:p>
          <a:p>
            <a:r>
              <a:rPr lang="en-US" dirty="0" smtClean="0"/>
              <a:t>Trained consultant</a:t>
            </a:r>
          </a:p>
          <a:p>
            <a:r>
              <a:rPr lang="en-US" dirty="0" smtClean="0"/>
              <a:t>Coordination across states</a:t>
            </a:r>
          </a:p>
        </p:txBody>
      </p:sp>
      <p:sp>
        <p:nvSpPr>
          <p:cNvPr id="3" name="Footer Placeholder 2"/>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4" name="Title 3"/>
          <p:cNvSpPr>
            <a:spLocks noGrp="1"/>
          </p:cNvSpPr>
          <p:nvPr>
            <p:ph type="title"/>
          </p:nvPr>
        </p:nvSpPr>
        <p:spPr>
          <a:xfrm>
            <a:off x="221812" y="305047"/>
            <a:ext cx="8700376" cy="1054394"/>
          </a:xfrm>
        </p:spPr>
        <p:txBody>
          <a:bodyPr/>
          <a:lstStyle/>
          <a:p>
            <a:r>
              <a:rPr lang="en-US" dirty="0" smtClean="0"/>
              <a:t>Direct Support to States: </a:t>
            </a:r>
            <a:r>
              <a:rPr lang="en-US" sz="2800" dirty="0" smtClean="0"/>
              <a:t>Structure</a:t>
            </a:r>
            <a:endParaRPr lang="en-US" sz="1400" dirty="0"/>
          </a:p>
        </p:txBody>
      </p:sp>
    </p:spTree>
    <p:extLst>
      <p:ext uri="{BB962C8B-B14F-4D97-AF65-F5344CB8AC3E}">
        <p14:creationId xmlns:p14="http://schemas.microsoft.com/office/powerpoint/2010/main" val="20608700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47950"/>
            <a:ext cx="8407893" cy="4708399"/>
          </a:xfrm>
        </p:spPr>
        <p:txBody>
          <a:bodyPr anchor="t">
            <a:normAutofit/>
          </a:bodyPr>
          <a:lstStyle/>
          <a:p>
            <a:pPr marL="45720" indent="0">
              <a:buNone/>
            </a:pPr>
            <a:r>
              <a:rPr lang="en-US" dirty="0" smtClean="0"/>
              <a:t>Nature of support:</a:t>
            </a:r>
          </a:p>
          <a:p>
            <a:r>
              <a:rPr lang="en-US" dirty="0" smtClean="0"/>
              <a:t>Technical assistance in all aspects of redesign and implementation, including:</a:t>
            </a:r>
          </a:p>
          <a:p>
            <a:pPr lvl="1"/>
            <a:r>
              <a:rPr lang="en-US" dirty="0" smtClean="0"/>
              <a:t>Visioning, mobilizing, forming teams</a:t>
            </a:r>
          </a:p>
          <a:p>
            <a:pPr lvl="1"/>
            <a:r>
              <a:rPr lang="en-US" dirty="0" smtClean="0"/>
              <a:t>Design of math pathways</a:t>
            </a:r>
          </a:p>
          <a:p>
            <a:pPr lvl="1"/>
            <a:r>
              <a:rPr lang="en-US" dirty="0" smtClean="0"/>
              <a:t>Policy</a:t>
            </a:r>
          </a:p>
          <a:p>
            <a:pPr lvl="1"/>
            <a:r>
              <a:rPr lang="en-US" dirty="0" smtClean="0"/>
              <a:t>Data collection and use for decision making</a:t>
            </a:r>
          </a:p>
          <a:p>
            <a:pPr lvl="1"/>
            <a:r>
              <a:rPr lang="en-US" dirty="0" smtClean="0"/>
              <a:t>Institutional implementation and scale-up</a:t>
            </a:r>
          </a:p>
          <a:p>
            <a:r>
              <a:rPr lang="en-US" dirty="0" smtClean="0"/>
              <a:t>Practitioner’s Guide and other common resources</a:t>
            </a:r>
          </a:p>
        </p:txBody>
      </p:sp>
      <p:sp>
        <p:nvSpPr>
          <p:cNvPr id="3" name="Footer Placeholder 2"/>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4" name="Title 3"/>
          <p:cNvSpPr>
            <a:spLocks noGrp="1"/>
          </p:cNvSpPr>
          <p:nvPr>
            <p:ph type="title"/>
          </p:nvPr>
        </p:nvSpPr>
        <p:spPr>
          <a:xfrm>
            <a:off x="221812" y="305047"/>
            <a:ext cx="8700376" cy="1054394"/>
          </a:xfrm>
        </p:spPr>
        <p:txBody>
          <a:bodyPr/>
          <a:lstStyle/>
          <a:p>
            <a:r>
              <a:rPr lang="en-US" dirty="0" smtClean="0"/>
              <a:t>Direct Support to States: </a:t>
            </a:r>
            <a:r>
              <a:rPr lang="en-US" sz="2000" dirty="0" smtClean="0"/>
              <a:t>Kinds of support</a:t>
            </a:r>
            <a:endParaRPr lang="en-US" sz="1800" dirty="0"/>
          </a:p>
        </p:txBody>
      </p:sp>
    </p:spTree>
    <p:extLst>
      <p:ext uri="{BB962C8B-B14F-4D97-AF65-F5344CB8AC3E}">
        <p14:creationId xmlns:p14="http://schemas.microsoft.com/office/powerpoint/2010/main" val="404363488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59809"/>
          </a:xfrm>
        </p:spPr>
        <p:txBody>
          <a:bodyPr>
            <a:normAutofit/>
          </a:bodyPr>
          <a:lstStyle/>
          <a:p>
            <a:pPr marL="45720" lvl="0" indent="0">
              <a:buNone/>
            </a:pPr>
            <a:r>
              <a:rPr lang="en-US" dirty="0" smtClean="0"/>
              <a:t>Just looking at students in remedial mathematics:</a:t>
            </a:r>
          </a:p>
          <a:p>
            <a:pPr marL="45720" lvl="0" indent="0" algn="ctr">
              <a:buNone/>
            </a:pPr>
            <a:r>
              <a:rPr lang="en-US" i="1" dirty="0" smtClean="0"/>
              <a:t>1.3 million (in 2010)</a:t>
            </a:r>
          </a:p>
          <a:p>
            <a:pPr marL="45720" lvl="0" indent="0">
              <a:buNone/>
            </a:pPr>
            <a:r>
              <a:rPr lang="en-US" dirty="0" smtClean="0"/>
              <a:t>Tripling their success rate in gateway math means:</a:t>
            </a:r>
          </a:p>
          <a:p>
            <a:pPr marL="45720" lvl="0" indent="0" algn="ctr">
              <a:buNone/>
            </a:pPr>
            <a:r>
              <a:rPr lang="en-US" i="1" dirty="0" smtClean="0"/>
              <a:t>500,000 more students each year</a:t>
            </a:r>
          </a:p>
          <a:p>
            <a:pPr marL="45720" lvl="0" indent="0" algn="ctr">
              <a:buNone/>
            </a:pPr>
            <a:endParaRPr lang="en-US" i="1" dirty="0"/>
          </a:p>
          <a:p>
            <a:pPr marL="45720" lvl="0" indent="0">
              <a:spcAft>
                <a:spcPts val="600"/>
              </a:spcAft>
              <a:buNone/>
            </a:pPr>
            <a:r>
              <a:rPr lang="en-US" b="1" u="sng" dirty="0" smtClean="0"/>
              <a:t>Postsecondary attainment?</a:t>
            </a:r>
          </a:p>
          <a:p>
            <a:pPr marL="45720" lvl="0" indent="0">
              <a:spcBef>
                <a:spcPts val="0"/>
              </a:spcBef>
              <a:buNone/>
            </a:pPr>
            <a:r>
              <a:rPr lang="en-US" dirty="0" smtClean="0"/>
              <a:t>Modifiers of the number above:</a:t>
            </a:r>
          </a:p>
          <a:p>
            <a:pPr>
              <a:lnSpc>
                <a:spcPct val="80000"/>
              </a:lnSpc>
              <a:spcBef>
                <a:spcPts val="0"/>
              </a:spcBef>
            </a:pPr>
            <a:r>
              <a:rPr lang="en-US" dirty="0" smtClean="0"/>
              <a:t>Gateway math completion ≠ </a:t>
            </a:r>
            <a:r>
              <a:rPr lang="en-US" dirty="0"/>
              <a:t>college completion</a:t>
            </a:r>
            <a:r>
              <a:rPr lang="en-US" sz="4000" dirty="0">
                <a:solidFill>
                  <a:srgbClr val="FF0000"/>
                </a:solidFill>
              </a:rPr>
              <a:t>⬊</a:t>
            </a:r>
            <a:endParaRPr lang="en-US" dirty="0" smtClean="0">
              <a:solidFill>
                <a:srgbClr val="FF0000"/>
              </a:solidFill>
            </a:endParaRPr>
          </a:p>
          <a:p>
            <a:pPr>
              <a:lnSpc>
                <a:spcPct val="80000"/>
              </a:lnSpc>
              <a:spcBef>
                <a:spcPts val="0"/>
              </a:spcBef>
            </a:pPr>
            <a:r>
              <a:rPr lang="en-US" dirty="0" smtClean="0"/>
              <a:t>Shorter time to gateway completion will help</a:t>
            </a:r>
            <a:r>
              <a:rPr lang="en-US" sz="4000" dirty="0" smtClean="0">
                <a:solidFill>
                  <a:srgbClr val="008000"/>
                </a:solidFill>
              </a:rPr>
              <a:t>⬈</a:t>
            </a:r>
            <a:endParaRPr lang="en-US" sz="4000" dirty="0" smtClean="0">
              <a:solidFill>
                <a:srgbClr val="008000"/>
              </a:solidFill>
            </a:endParaRPr>
          </a:p>
          <a:p>
            <a:pPr>
              <a:lnSpc>
                <a:spcPct val="80000"/>
              </a:lnSpc>
              <a:spcBef>
                <a:spcPts val="0"/>
              </a:spcBef>
            </a:pPr>
            <a:r>
              <a:rPr lang="en-US" dirty="0" smtClean="0"/>
              <a:t>Transfer rates are also apparently higher</a:t>
            </a:r>
            <a:r>
              <a:rPr lang="en-US" sz="4000" dirty="0" smtClean="0">
                <a:solidFill>
                  <a:srgbClr val="008000"/>
                </a:solidFill>
              </a:rPr>
              <a:t>⬈</a:t>
            </a:r>
            <a:endParaRPr lang="en-US" sz="4000" dirty="0">
              <a:solidFill>
                <a:srgbClr val="008000"/>
              </a:solidFill>
            </a:endParaRPr>
          </a:p>
          <a:p>
            <a:pPr>
              <a:lnSpc>
                <a:spcPct val="80000"/>
              </a:lnSpc>
              <a:spcBef>
                <a:spcPts val="0"/>
              </a:spcBef>
            </a:pPr>
            <a:r>
              <a:rPr lang="en-US" dirty="0" smtClean="0"/>
              <a:t>Non</a:t>
            </a:r>
            <a:r>
              <a:rPr lang="en-US" dirty="0" smtClean="0"/>
              <a:t>-remedial students would also benefit </a:t>
            </a:r>
            <a:r>
              <a:rPr lang="en-US" sz="4000" dirty="0" smtClean="0">
                <a:solidFill>
                  <a:srgbClr val="008000"/>
                </a:solidFill>
              </a:rPr>
              <a:t>⬈</a:t>
            </a:r>
            <a:endParaRPr lang="en-US" dirty="0" smtClean="0"/>
          </a:p>
          <a:p>
            <a:pPr marL="45720" lvl="0" indent="0">
              <a:buNone/>
            </a:pPr>
            <a:endParaRPr lang="en-US" dirty="0" smtClean="0"/>
          </a:p>
        </p:txBody>
      </p:sp>
      <p:sp>
        <p:nvSpPr>
          <p:cNvPr id="3" name="Footer Placeholder 2"/>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4" name="Title 3"/>
          <p:cNvSpPr>
            <a:spLocks noGrp="1"/>
          </p:cNvSpPr>
          <p:nvPr>
            <p:ph type="title"/>
          </p:nvPr>
        </p:nvSpPr>
        <p:spPr>
          <a:xfrm>
            <a:off x="221812" y="305047"/>
            <a:ext cx="8700376" cy="1054394"/>
          </a:xfrm>
        </p:spPr>
        <p:txBody>
          <a:bodyPr/>
          <a:lstStyle/>
          <a:p>
            <a:r>
              <a:rPr lang="en-US" dirty="0" smtClean="0"/>
              <a:t>Potential Impact </a:t>
            </a:r>
            <a:r>
              <a:rPr lang="en-US" sz="2800" dirty="0" smtClean="0"/>
              <a:t>of a National effort</a:t>
            </a:r>
            <a:endParaRPr lang="en-US" sz="2800" dirty="0"/>
          </a:p>
        </p:txBody>
      </p:sp>
    </p:spTree>
    <p:extLst>
      <p:ext uri="{BB962C8B-B14F-4D97-AF65-F5344CB8AC3E}">
        <p14:creationId xmlns:p14="http://schemas.microsoft.com/office/powerpoint/2010/main" val="21167893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47950"/>
            <a:ext cx="8407893" cy="4708399"/>
          </a:xfrm>
        </p:spPr>
        <p:txBody>
          <a:bodyPr>
            <a:normAutofit/>
          </a:bodyPr>
          <a:lstStyle/>
          <a:p>
            <a:pPr marL="45720" indent="0">
              <a:buNone/>
            </a:pPr>
            <a:r>
              <a:rPr lang="en-US" dirty="0" smtClean="0"/>
              <a:t>We need your help to ensure that this strategy is:</a:t>
            </a:r>
          </a:p>
          <a:p>
            <a:r>
              <a:rPr lang="en-US" dirty="0"/>
              <a:t>c</a:t>
            </a:r>
            <a:r>
              <a:rPr lang="en-US" dirty="0" smtClean="0"/>
              <a:t>omplete,</a:t>
            </a:r>
          </a:p>
          <a:p>
            <a:r>
              <a:rPr lang="en-US" dirty="0" smtClean="0"/>
              <a:t>workable,</a:t>
            </a:r>
          </a:p>
          <a:p>
            <a:r>
              <a:rPr lang="en-US" dirty="0"/>
              <a:t>b</a:t>
            </a:r>
            <a:r>
              <a:rPr lang="en-US" dirty="0" smtClean="0"/>
              <a:t>uilds on what’s already underway, and</a:t>
            </a:r>
          </a:p>
          <a:p>
            <a:r>
              <a:rPr lang="en-US" dirty="0"/>
              <a:t>i</a:t>
            </a:r>
            <a:r>
              <a:rPr lang="en-US" dirty="0" smtClean="0"/>
              <a:t>s likely to achieve the objectives we all have for student success.</a:t>
            </a:r>
          </a:p>
          <a:p>
            <a:pPr marL="45720" indent="0">
              <a:buNone/>
            </a:pPr>
            <a:endParaRPr lang="en-US" dirty="0"/>
          </a:p>
          <a:p>
            <a:pPr marL="45720" indent="0" algn="ctr">
              <a:buNone/>
            </a:pPr>
            <a:r>
              <a:rPr lang="en-US" i="1" dirty="0" smtClean="0"/>
              <a:t>Do you see yourselves, your institutions, states, and initiatives in this strategy?</a:t>
            </a:r>
          </a:p>
          <a:p>
            <a:pPr marL="45720" indent="0" algn="ctr">
              <a:buNone/>
            </a:pPr>
            <a:endParaRPr lang="en-US" i="1" dirty="0" smtClean="0"/>
          </a:p>
          <a:p>
            <a:pPr marL="45720" indent="0" algn="ctr">
              <a:buNone/>
            </a:pPr>
            <a:r>
              <a:rPr lang="en-US" i="1" dirty="0"/>
              <a:t>W</a:t>
            </a:r>
            <a:r>
              <a:rPr lang="en-US" i="1" dirty="0" smtClean="0"/>
              <a:t>hat would you need to help your state move through </a:t>
            </a:r>
            <a:r>
              <a:rPr lang="en-US" i="1" dirty="0"/>
              <a:t>the phases of our </a:t>
            </a:r>
            <a:r>
              <a:rPr lang="en-US" i="1" dirty="0" smtClean="0"/>
              <a:t>approach, and how would you get it?</a:t>
            </a:r>
          </a:p>
        </p:txBody>
      </p:sp>
      <p:sp>
        <p:nvSpPr>
          <p:cNvPr id="3" name="Footer Placeholder 2"/>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4" name="Title 3"/>
          <p:cNvSpPr>
            <a:spLocks noGrp="1"/>
          </p:cNvSpPr>
          <p:nvPr>
            <p:ph type="title"/>
          </p:nvPr>
        </p:nvSpPr>
        <p:spPr>
          <a:xfrm>
            <a:off x="221812" y="305047"/>
            <a:ext cx="8700376" cy="1054394"/>
          </a:xfrm>
        </p:spPr>
        <p:txBody>
          <a:bodyPr/>
          <a:lstStyle/>
          <a:p>
            <a:r>
              <a:rPr lang="en-US" dirty="0" smtClean="0"/>
              <a:t>An Invitation</a:t>
            </a:r>
            <a:endParaRPr lang="en-US" sz="1800" dirty="0"/>
          </a:p>
        </p:txBody>
      </p:sp>
    </p:spTree>
    <p:extLst>
      <p:ext uri="{BB962C8B-B14F-4D97-AF65-F5344CB8AC3E}">
        <p14:creationId xmlns:p14="http://schemas.microsoft.com/office/powerpoint/2010/main" val="98244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45720" lvl="0" indent="0" algn="ctr">
              <a:buNone/>
            </a:pPr>
            <a:r>
              <a:rPr lang="en-US" i="1" dirty="0"/>
              <a:t>All students desiring public postsecondary education will have options to receive the rigorous </a:t>
            </a:r>
            <a:r>
              <a:rPr lang="en-US" b="1" i="1" dirty="0"/>
              <a:t>mathematics instruction that is most relevant</a:t>
            </a:r>
            <a:r>
              <a:rPr lang="en-US" i="1" dirty="0"/>
              <a:t> to their chosen programs of study, whether begun at a community college or 4-year institution and regardless of their level of preparation; there will be seamless transfer of mathematics credits from 2-year to 4-year institutions contributing to greater student course and degree </a:t>
            </a:r>
            <a:r>
              <a:rPr lang="en-US" i="1" dirty="0" smtClean="0"/>
              <a:t>completion</a:t>
            </a:r>
            <a:r>
              <a:rPr lang="en-US" dirty="0" smtClean="0"/>
              <a:t>.</a:t>
            </a:r>
          </a:p>
        </p:txBody>
      </p:sp>
      <p:sp>
        <p:nvSpPr>
          <p:cNvPr id="3" name="Footer Placeholder 2"/>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4" name="Title 3"/>
          <p:cNvSpPr>
            <a:spLocks noGrp="1"/>
          </p:cNvSpPr>
          <p:nvPr>
            <p:ph type="title"/>
          </p:nvPr>
        </p:nvSpPr>
        <p:spPr>
          <a:xfrm>
            <a:off x="221812" y="305047"/>
            <a:ext cx="8700376" cy="1054394"/>
          </a:xfrm>
        </p:spPr>
        <p:txBody>
          <a:bodyPr/>
          <a:lstStyle/>
          <a:p>
            <a:r>
              <a:rPr lang="en-US" dirty="0" smtClean="0"/>
              <a:t>The AMPSS Vision</a:t>
            </a:r>
            <a:endParaRPr lang="en-US" dirty="0"/>
          </a:p>
        </p:txBody>
      </p:sp>
    </p:spTree>
    <p:extLst>
      <p:ext uri="{BB962C8B-B14F-4D97-AF65-F5344CB8AC3E}">
        <p14:creationId xmlns:p14="http://schemas.microsoft.com/office/powerpoint/2010/main" val="244946915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457200" indent="-457200"/>
            <a:r>
              <a:rPr lang="en-US" dirty="0" smtClean="0"/>
              <a:t>Goals</a:t>
            </a:r>
          </a:p>
          <a:p>
            <a:pPr marL="457200" indent="-457200"/>
            <a:r>
              <a:rPr lang="en-US" dirty="0" smtClean="0"/>
              <a:t>Integration with other efforts</a:t>
            </a:r>
          </a:p>
          <a:p>
            <a:pPr marL="457200" indent="-457200"/>
            <a:r>
              <a:rPr lang="en-US" dirty="0" smtClean="0"/>
              <a:t>Theory of Change</a:t>
            </a:r>
          </a:p>
          <a:p>
            <a:pPr marL="457200" indent="-457200"/>
            <a:r>
              <a:rPr lang="en-US" dirty="0" smtClean="0"/>
              <a:t>Action plan</a:t>
            </a:r>
          </a:p>
          <a:p>
            <a:pPr marL="457200" indent="-457200"/>
            <a:r>
              <a:rPr lang="en-US" dirty="0" smtClean="0"/>
              <a:t>An </a:t>
            </a:r>
            <a:r>
              <a:rPr lang="en-US" dirty="0" smtClean="0"/>
              <a:t>invitation</a:t>
            </a:r>
          </a:p>
          <a:p>
            <a:pPr marL="457200" indent="-457200"/>
            <a:r>
              <a:rPr lang="en-US" dirty="0" smtClean="0"/>
              <a:t>Q&amp;A</a:t>
            </a:r>
            <a:endParaRPr lang="en-US" dirty="0"/>
          </a:p>
        </p:txBody>
      </p:sp>
      <p:sp>
        <p:nvSpPr>
          <p:cNvPr id="4" name="Footer Placeholder 3"/>
          <p:cNvSpPr>
            <a:spLocks noGrp="1"/>
          </p:cNvSpPr>
          <p:nvPr>
            <p:ph type="ftr" sz="quarter" idx="11"/>
          </p:nvPr>
        </p:nvSpPr>
        <p:spPr>
          <a:xfrm>
            <a:off x="2466388" y="6356350"/>
            <a:ext cx="4491041" cy="274320"/>
          </a:xfrm>
        </p:spPr>
        <p:txBody>
          <a:bodyPr/>
          <a:lstStyle/>
          <a:p>
            <a:r>
              <a:rPr lang="en-US" dirty="0" smtClean="0"/>
              <a:t>AMPSS: Advancing Mathematics Pathways for Student Success</a:t>
            </a:r>
            <a:endParaRPr lang="en-US" dirty="0"/>
          </a:p>
        </p:txBody>
      </p:sp>
      <p:sp>
        <p:nvSpPr>
          <p:cNvPr id="5" name="Title 4"/>
          <p:cNvSpPr>
            <a:spLocks noGrp="1"/>
          </p:cNvSpPr>
          <p:nvPr>
            <p:ph type="title"/>
          </p:nvPr>
        </p:nvSpPr>
        <p:spPr/>
        <p:txBody>
          <a:bodyPr/>
          <a:lstStyle/>
          <a:p>
            <a:r>
              <a:rPr lang="en-US" dirty="0" smtClean="0"/>
              <a:t>Outline for this session</a:t>
            </a:r>
            <a:endParaRPr lang="en-US" dirty="0"/>
          </a:p>
        </p:txBody>
      </p:sp>
    </p:spTree>
    <p:extLst>
      <p:ext uri="{BB962C8B-B14F-4D97-AF65-F5344CB8AC3E}">
        <p14:creationId xmlns:p14="http://schemas.microsoft.com/office/powerpoint/2010/main" val="7911991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lvl="0" indent="0">
              <a:buNone/>
            </a:pPr>
            <a:r>
              <a:rPr lang="en-US" i="1" dirty="0" smtClean="0"/>
              <a:t>To </a:t>
            </a:r>
            <a:r>
              <a:rPr lang="en-US" i="1" dirty="0"/>
              <a:t>build a network of state efforts around the country to modernize math pathways at national </a:t>
            </a:r>
            <a:r>
              <a:rPr lang="en-US" i="1" dirty="0" smtClean="0"/>
              <a:t>scale.</a:t>
            </a:r>
          </a:p>
          <a:p>
            <a:pPr marL="45720" lvl="0" indent="0">
              <a:buNone/>
            </a:pPr>
            <a:endParaRPr lang="en-US" i="1" dirty="0"/>
          </a:p>
          <a:p>
            <a:pPr marL="45720" lvl="0" indent="0">
              <a:buNone/>
            </a:pPr>
            <a:r>
              <a:rPr lang="en-US" dirty="0" smtClean="0"/>
              <a:t>In 40 states after five years:</a:t>
            </a:r>
          </a:p>
          <a:p>
            <a:pPr marL="45720" lvl="0" indent="0">
              <a:buNone/>
            </a:pPr>
            <a:endParaRPr lang="en-US" dirty="0" smtClean="0"/>
          </a:p>
          <a:p>
            <a:pPr marL="502920" lvl="0" indent="-457200">
              <a:buFont typeface="+mj-lt"/>
              <a:buAutoNum type="arabicPeriod"/>
            </a:pPr>
            <a:r>
              <a:rPr lang="en-US" dirty="0" smtClean="0"/>
              <a:t>Entry-level math </a:t>
            </a:r>
            <a:r>
              <a:rPr lang="en-US" b="1" dirty="0" smtClean="0"/>
              <a:t>courses exist </a:t>
            </a:r>
            <a:r>
              <a:rPr lang="en-US" dirty="0" smtClean="0"/>
              <a:t>and are:</a:t>
            </a:r>
          </a:p>
          <a:p>
            <a:pPr marL="777240" lvl="1" indent="-457200"/>
            <a:r>
              <a:rPr lang="en-US" dirty="0" smtClean="0"/>
              <a:t>rigorous and credit-bearing,</a:t>
            </a:r>
          </a:p>
          <a:p>
            <a:pPr marL="777240" lvl="1" indent="-457200"/>
            <a:r>
              <a:rPr lang="en-US" dirty="0" smtClean="0"/>
              <a:t>transferrable and applicable to majors across the state;</a:t>
            </a:r>
          </a:p>
          <a:p>
            <a:pPr marL="502920" indent="-457200">
              <a:buFont typeface="+mj-lt"/>
              <a:buAutoNum type="arabicPeriod"/>
            </a:pPr>
            <a:r>
              <a:rPr lang="en-US" dirty="0" smtClean="0"/>
              <a:t>All </a:t>
            </a:r>
            <a:r>
              <a:rPr lang="en-US" b="1" dirty="0" smtClean="0"/>
              <a:t>students are enrolled </a:t>
            </a:r>
            <a:r>
              <a:rPr lang="en-US" dirty="0" smtClean="0"/>
              <a:t>in the right pathway for their program of study;</a:t>
            </a:r>
          </a:p>
          <a:p>
            <a:pPr marL="502920" indent="-457200">
              <a:buFont typeface="+mj-lt"/>
              <a:buAutoNum type="arabicPeriod"/>
            </a:pPr>
            <a:r>
              <a:rPr lang="en-US" dirty="0" smtClean="0"/>
              <a:t>Accelerated remediation gets students through college-level math in </a:t>
            </a:r>
            <a:r>
              <a:rPr lang="en-US" b="1" dirty="0" smtClean="0"/>
              <a:t>one year or less</a:t>
            </a:r>
            <a:r>
              <a:rPr lang="en-US" dirty="0" smtClean="0"/>
              <a:t>.</a:t>
            </a:r>
          </a:p>
        </p:txBody>
      </p:sp>
      <p:sp>
        <p:nvSpPr>
          <p:cNvPr id="3" name="Footer Placeholder 2"/>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4" name="Title 3"/>
          <p:cNvSpPr>
            <a:spLocks noGrp="1"/>
          </p:cNvSpPr>
          <p:nvPr>
            <p:ph type="title"/>
          </p:nvPr>
        </p:nvSpPr>
        <p:spPr>
          <a:xfrm>
            <a:off x="221812" y="305047"/>
            <a:ext cx="8700376" cy="1054394"/>
          </a:xfrm>
        </p:spPr>
        <p:txBody>
          <a:bodyPr/>
          <a:lstStyle/>
          <a:p>
            <a:r>
              <a:rPr lang="en-US" dirty="0" smtClean="0"/>
              <a:t>The Goal of a long-term Strategy</a:t>
            </a:r>
            <a:endParaRPr lang="en-US" dirty="0"/>
          </a:p>
        </p:txBody>
      </p:sp>
    </p:spTree>
    <p:extLst>
      <p:ext uri="{BB962C8B-B14F-4D97-AF65-F5344CB8AC3E}">
        <p14:creationId xmlns:p14="http://schemas.microsoft.com/office/powerpoint/2010/main" val="29667594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4" name="Title 3"/>
          <p:cNvSpPr>
            <a:spLocks noGrp="1"/>
          </p:cNvSpPr>
          <p:nvPr>
            <p:ph type="title"/>
          </p:nvPr>
        </p:nvSpPr>
        <p:spPr>
          <a:xfrm>
            <a:off x="221812" y="305047"/>
            <a:ext cx="8700376" cy="1054394"/>
          </a:xfrm>
        </p:spPr>
        <p:txBody>
          <a:bodyPr/>
          <a:lstStyle/>
          <a:p>
            <a:r>
              <a:rPr lang="en-US" dirty="0" smtClean="0"/>
              <a:t>Evidence of promise</a:t>
            </a:r>
            <a:endParaRPr lang="en-US" dirty="0"/>
          </a:p>
        </p:txBody>
      </p:sp>
      <p:pic>
        <p:nvPicPr>
          <p:cNvPr id="6" name="image11.png" descr="AMPSS multi maps.png"/>
          <p:cNvPicPr>
            <a:picLocks noChangeAspect="1"/>
          </p:cNvPicPr>
          <p:nvPr/>
        </p:nvPicPr>
        <p:blipFill>
          <a:blip r:embed="rId3"/>
          <a:srcRect/>
          <a:stretch>
            <a:fillRect/>
          </a:stretch>
        </p:blipFill>
        <p:spPr>
          <a:xfrm>
            <a:off x="914400" y="1580515"/>
            <a:ext cx="7315200" cy="4793827"/>
          </a:xfrm>
          <a:prstGeom prst="rect">
            <a:avLst/>
          </a:prstGeom>
          <a:ln/>
        </p:spPr>
      </p:pic>
    </p:spTree>
    <p:extLst>
      <p:ext uri="{BB962C8B-B14F-4D97-AF65-F5344CB8AC3E}">
        <p14:creationId xmlns:p14="http://schemas.microsoft.com/office/powerpoint/2010/main" val="17603450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lvl="0" indent="0">
              <a:spcAft>
                <a:spcPts val="600"/>
              </a:spcAft>
              <a:buNone/>
            </a:pPr>
            <a:r>
              <a:rPr lang="en-US" b="1" u="sng" dirty="0" smtClean="0"/>
              <a:t>Example</a:t>
            </a:r>
            <a:r>
              <a:rPr lang="en-US" dirty="0" smtClean="0"/>
              <a:t>: Carnegie’s Quantway and Statway</a:t>
            </a:r>
          </a:p>
          <a:p>
            <a:pPr marL="45720" lvl="0" indent="0">
              <a:spcAft>
                <a:spcPts val="600"/>
              </a:spcAft>
              <a:buNone/>
            </a:pPr>
            <a:r>
              <a:rPr lang="en-US" b="1" u="sng" dirty="0" smtClean="0"/>
              <a:t>Who</a:t>
            </a:r>
            <a:r>
              <a:rPr lang="en-US" dirty="0" smtClean="0"/>
              <a:t>: Community college students in remedial math</a:t>
            </a:r>
          </a:p>
          <a:p>
            <a:pPr marL="45720" lvl="0" indent="0">
              <a:spcAft>
                <a:spcPts val="600"/>
              </a:spcAft>
              <a:buNone/>
            </a:pPr>
            <a:r>
              <a:rPr lang="en-US" b="1" u="sng" dirty="0" smtClean="0"/>
              <a:t>College-level math completion </a:t>
            </a:r>
            <a:r>
              <a:rPr lang="en-US" dirty="0" smtClean="0"/>
              <a:t>within one year:</a:t>
            </a:r>
          </a:p>
          <a:p>
            <a:pPr marL="45720" lvl="0" indent="0">
              <a:spcAft>
                <a:spcPts val="600"/>
              </a:spcAft>
              <a:buNone/>
            </a:pPr>
            <a:r>
              <a:rPr lang="en-US" dirty="0" smtClean="0"/>
              <a:t>Increased from 6% to 48% with the introduction of Statway.</a:t>
            </a:r>
          </a:p>
          <a:p>
            <a:pPr marL="45720" lvl="0" indent="0">
              <a:spcAft>
                <a:spcPts val="600"/>
              </a:spcAft>
              <a:buNone/>
            </a:pPr>
            <a:r>
              <a:rPr lang="en-US" b="1" u="sng" dirty="0" smtClean="0"/>
              <a:t>Two-year degree completion</a:t>
            </a:r>
            <a:r>
              <a:rPr lang="en-US" u="sng" dirty="0" smtClean="0"/>
              <a:t> </a:t>
            </a:r>
            <a:r>
              <a:rPr lang="en-US" dirty="0" smtClean="0"/>
              <a:t>rates:</a:t>
            </a:r>
          </a:p>
          <a:p>
            <a:pPr marL="45720" lvl="0" indent="0">
              <a:spcAft>
                <a:spcPts val="600"/>
              </a:spcAft>
              <a:buNone/>
            </a:pPr>
            <a:r>
              <a:rPr lang="en-US" dirty="0"/>
              <a:t>About 40% higher for Quantway </a:t>
            </a:r>
            <a:r>
              <a:rPr lang="en-US" dirty="0" smtClean="0"/>
              <a:t>students </a:t>
            </a:r>
            <a:r>
              <a:rPr lang="en-US" dirty="0"/>
              <a:t>compared with all students at the same colleges.</a:t>
            </a:r>
          </a:p>
          <a:p>
            <a:pPr marL="45720" lvl="0" indent="0">
              <a:spcAft>
                <a:spcPts val="600"/>
              </a:spcAft>
              <a:buNone/>
            </a:pPr>
            <a:r>
              <a:rPr lang="en-US" b="1" u="sng" dirty="0" smtClean="0"/>
              <a:t>Transfer rates </a:t>
            </a:r>
            <a:r>
              <a:rPr lang="en-US" dirty="0" smtClean="0"/>
              <a:t>to </a:t>
            </a:r>
            <a:r>
              <a:rPr lang="en-US" dirty="0"/>
              <a:t>4-year </a:t>
            </a:r>
            <a:r>
              <a:rPr lang="en-US" dirty="0" smtClean="0"/>
              <a:t>colleges:</a:t>
            </a:r>
          </a:p>
          <a:p>
            <a:pPr marL="45720" lvl="0" indent="0">
              <a:spcAft>
                <a:spcPts val="600"/>
              </a:spcAft>
              <a:buNone/>
            </a:pPr>
            <a:r>
              <a:rPr lang="en-US" dirty="0" smtClean="0"/>
              <a:t>About 40% higher for Quantway and Statway students compared with all students at the same colleges.</a:t>
            </a:r>
          </a:p>
        </p:txBody>
      </p:sp>
      <p:sp>
        <p:nvSpPr>
          <p:cNvPr id="3" name="Footer Placeholder 2"/>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4" name="Title 3"/>
          <p:cNvSpPr>
            <a:spLocks noGrp="1"/>
          </p:cNvSpPr>
          <p:nvPr>
            <p:ph type="title"/>
          </p:nvPr>
        </p:nvSpPr>
        <p:spPr>
          <a:xfrm>
            <a:off x="221812" y="305047"/>
            <a:ext cx="8700376" cy="1054394"/>
          </a:xfrm>
        </p:spPr>
        <p:txBody>
          <a:bodyPr/>
          <a:lstStyle/>
          <a:p>
            <a:r>
              <a:rPr lang="en-US" dirty="0" smtClean="0"/>
              <a:t>Evidence, continued</a:t>
            </a:r>
            <a:endParaRPr lang="en-US" dirty="0"/>
          </a:p>
        </p:txBody>
      </p:sp>
    </p:spTree>
    <p:extLst>
      <p:ext uri="{BB962C8B-B14F-4D97-AF65-F5344CB8AC3E}">
        <p14:creationId xmlns:p14="http://schemas.microsoft.com/office/powerpoint/2010/main" val="246047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940559"/>
            <a:ext cx="8407893" cy="4185919"/>
          </a:xfrm>
        </p:spPr>
        <p:txBody>
          <a:bodyPr>
            <a:normAutofit/>
          </a:bodyPr>
          <a:lstStyle/>
          <a:p>
            <a:pPr marL="45720" lvl="0" indent="0" algn="ctr">
              <a:buNone/>
            </a:pPr>
            <a:r>
              <a:rPr lang="en-US" sz="2800" i="1" dirty="0" smtClean="0"/>
              <a:t>Success rates can be tripled or better.</a:t>
            </a:r>
          </a:p>
          <a:p>
            <a:pPr marL="45720" lvl="0" indent="0">
              <a:buNone/>
            </a:pPr>
            <a:r>
              <a:rPr lang="en-US" dirty="0" smtClean="0"/>
              <a:t>Data from CCA, the Dana Center, Carnegie, and others show that success rates in gateway mathematics increase from 20% to 60% or higher with redesign of remedial pathways.</a:t>
            </a:r>
          </a:p>
          <a:p>
            <a:pPr marL="45720" lvl="0" indent="0">
              <a:buNone/>
            </a:pPr>
            <a:endParaRPr lang="en-US" dirty="0" smtClean="0"/>
          </a:p>
          <a:p>
            <a:pPr marL="45720" lvl="0" indent="0" algn="ctr">
              <a:buNone/>
            </a:pPr>
            <a:r>
              <a:rPr lang="en-US" sz="2800" i="1" dirty="0" smtClean="0"/>
              <a:t>The impact is at least as great for underrepresented groups.</a:t>
            </a:r>
          </a:p>
          <a:p>
            <a:pPr marL="45720" lvl="0" indent="0">
              <a:buNone/>
            </a:pPr>
            <a:r>
              <a:rPr lang="en-US" dirty="0" smtClean="0"/>
              <a:t>In Tennessee’s co-requisite remediation effort, passage rates for college-level math went up four times, but for minority students it went up six times.</a:t>
            </a:r>
          </a:p>
          <a:p>
            <a:pPr marL="45720" lvl="0" indent="0">
              <a:buNone/>
            </a:pPr>
            <a:endParaRPr lang="en-US" dirty="0" smtClean="0"/>
          </a:p>
        </p:txBody>
      </p:sp>
      <p:sp>
        <p:nvSpPr>
          <p:cNvPr id="3" name="Footer Placeholder 2"/>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4" name="Title 3"/>
          <p:cNvSpPr>
            <a:spLocks noGrp="1"/>
          </p:cNvSpPr>
          <p:nvPr>
            <p:ph type="title"/>
          </p:nvPr>
        </p:nvSpPr>
        <p:spPr>
          <a:xfrm>
            <a:off x="221812" y="305047"/>
            <a:ext cx="8700376" cy="1054394"/>
          </a:xfrm>
        </p:spPr>
        <p:txBody>
          <a:bodyPr/>
          <a:lstStyle/>
          <a:p>
            <a:r>
              <a:rPr lang="en-US" dirty="0" smtClean="0"/>
              <a:t>Evidence, continued</a:t>
            </a:r>
            <a:endParaRPr lang="en-US" dirty="0"/>
          </a:p>
        </p:txBody>
      </p:sp>
    </p:spTree>
    <p:extLst>
      <p:ext uri="{BB962C8B-B14F-4D97-AF65-F5344CB8AC3E}">
        <p14:creationId xmlns:p14="http://schemas.microsoft.com/office/powerpoint/2010/main" val="35039038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lvl="0" indent="0">
              <a:buNone/>
            </a:pPr>
            <a:r>
              <a:rPr lang="en-US" dirty="0" smtClean="0"/>
              <a:t>Math pathways redesign </a:t>
            </a:r>
            <a:r>
              <a:rPr lang="en-US" b="1" i="1" dirty="0" smtClean="0"/>
              <a:t>must</a:t>
            </a:r>
            <a:r>
              <a:rPr lang="en-US" dirty="0" smtClean="0"/>
              <a:t> closely integrate with, or actually include at its core, these other aspects of undergraduate education:</a:t>
            </a:r>
          </a:p>
          <a:p>
            <a:pPr marL="45720" lvl="0" indent="0">
              <a:buNone/>
            </a:pPr>
            <a:endParaRPr lang="en-US" dirty="0" smtClean="0"/>
          </a:p>
          <a:p>
            <a:pPr>
              <a:lnSpc>
                <a:spcPct val="120000"/>
              </a:lnSpc>
            </a:pPr>
            <a:r>
              <a:rPr lang="en-US" dirty="0" smtClean="0"/>
              <a:t>Transfer and applicability</a:t>
            </a:r>
          </a:p>
          <a:p>
            <a:pPr>
              <a:lnSpc>
                <a:spcPct val="120000"/>
              </a:lnSpc>
            </a:pPr>
            <a:r>
              <a:rPr lang="en-US" dirty="0" smtClean="0"/>
              <a:t>Remediation and developmental mathematics</a:t>
            </a:r>
          </a:p>
          <a:p>
            <a:pPr>
              <a:lnSpc>
                <a:spcPct val="120000"/>
              </a:lnSpc>
            </a:pPr>
            <a:r>
              <a:rPr lang="en-US" dirty="0" smtClean="0"/>
              <a:t>Placement and advising</a:t>
            </a:r>
          </a:p>
          <a:p>
            <a:pPr>
              <a:lnSpc>
                <a:spcPct val="120000"/>
              </a:lnSpc>
            </a:pPr>
            <a:r>
              <a:rPr lang="en-US" dirty="0" smtClean="0"/>
              <a:t>Guided Pathways and other “pathways”-type efforts</a:t>
            </a:r>
          </a:p>
          <a:p>
            <a:pPr>
              <a:lnSpc>
                <a:spcPct val="120000"/>
              </a:lnSpc>
            </a:pPr>
            <a:r>
              <a:rPr lang="en-US" dirty="0" smtClean="0"/>
              <a:t>Teaching and learning</a:t>
            </a:r>
          </a:p>
          <a:p>
            <a:pPr>
              <a:lnSpc>
                <a:spcPct val="120000"/>
              </a:lnSpc>
            </a:pPr>
            <a:r>
              <a:rPr lang="en-US" dirty="0" smtClean="0"/>
              <a:t>Alignment and partnership with K-12</a:t>
            </a:r>
          </a:p>
        </p:txBody>
      </p:sp>
      <p:sp>
        <p:nvSpPr>
          <p:cNvPr id="3" name="Footer Placeholder 2"/>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4" name="Title 3"/>
          <p:cNvSpPr>
            <a:spLocks noGrp="1"/>
          </p:cNvSpPr>
          <p:nvPr>
            <p:ph type="title"/>
          </p:nvPr>
        </p:nvSpPr>
        <p:spPr>
          <a:xfrm>
            <a:off x="221812" y="305047"/>
            <a:ext cx="8700376" cy="1054394"/>
          </a:xfrm>
        </p:spPr>
        <p:txBody>
          <a:bodyPr/>
          <a:lstStyle/>
          <a:p>
            <a:r>
              <a:rPr lang="en-US" dirty="0" smtClean="0"/>
              <a:t>Integration with other efforts</a:t>
            </a:r>
            <a:endParaRPr lang="en-US" dirty="0"/>
          </a:p>
        </p:txBody>
      </p:sp>
    </p:spTree>
    <p:extLst>
      <p:ext uri="{BB962C8B-B14F-4D97-AF65-F5344CB8AC3E}">
        <p14:creationId xmlns:p14="http://schemas.microsoft.com/office/powerpoint/2010/main" val="4110372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AMPSS: Advancing Mathematics Pathways for Student Success</a:t>
            </a:r>
            <a:endParaRPr lang="en-US" dirty="0"/>
          </a:p>
        </p:txBody>
      </p:sp>
      <p:sp>
        <p:nvSpPr>
          <p:cNvPr id="4" name="Title 3"/>
          <p:cNvSpPr>
            <a:spLocks noGrp="1"/>
          </p:cNvSpPr>
          <p:nvPr>
            <p:ph type="title"/>
          </p:nvPr>
        </p:nvSpPr>
        <p:spPr>
          <a:xfrm>
            <a:off x="221812" y="343147"/>
            <a:ext cx="8700376" cy="1054394"/>
          </a:xfrm>
        </p:spPr>
        <p:txBody>
          <a:bodyPr/>
          <a:lstStyle/>
          <a:p>
            <a:r>
              <a:rPr lang="en-US" dirty="0" smtClean="0"/>
              <a:t>AMPSS’ Theory of Change</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398149873"/>
              </p:ext>
            </p:extLst>
          </p:nvPr>
        </p:nvGraphicFramePr>
        <p:xfrm>
          <a:off x="299218" y="2705100"/>
          <a:ext cx="8545564" cy="2834639"/>
        </p:xfrm>
        <a:graphic>
          <a:graphicData uri="http://schemas.openxmlformats.org/drawingml/2006/table">
            <a:tbl>
              <a:tblPr bandCol="1">
                <a:tableStyleId>{1E171933-4619-4E11-9A3F-F7608DF75F80}</a:tableStyleId>
              </a:tblPr>
              <a:tblGrid>
                <a:gridCol w="2136391"/>
                <a:gridCol w="2136391"/>
                <a:gridCol w="2136391"/>
                <a:gridCol w="2136391"/>
              </a:tblGrid>
              <a:tr h="370840">
                <a:tc>
                  <a:txBody>
                    <a:bodyPr/>
                    <a:lstStyle/>
                    <a:p>
                      <a:endParaRPr lang="en-US" dirty="0"/>
                    </a:p>
                  </a:txBody>
                  <a:tcPr/>
                </a:tc>
                <a:tc>
                  <a:txBody>
                    <a:bodyPr/>
                    <a:lstStyle/>
                    <a:p>
                      <a:r>
                        <a:rPr lang="en-US" dirty="0" smtClean="0"/>
                        <a:t> </a:t>
                      </a:r>
                    </a:p>
                    <a:p>
                      <a:r>
                        <a:rPr lang="en-US" dirty="0" smtClean="0"/>
                        <a:t> </a:t>
                      </a:r>
                    </a:p>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Connecting key stakeholders</a:t>
                      </a:r>
                      <a:endParaRPr lang="en-US" dirty="0"/>
                    </a:p>
                  </a:txBody>
                  <a:tcPr/>
                </a:tc>
                <a:tc>
                  <a:txBody>
                    <a:bodyPr/>
                    <a:lstStyle/>
                    <a:p>
                      <a:r>
                        <a:rPr lang="en-US" dirty="0" smtClean="0"/>
                        <a:t>Identifying</a:t>
                      </a:r>
                      <a:r>
                        <a:rPr lang="en-US" baseline="0" dirty="0" smtClean="0"/>
                        <a:t> issues</a:t>
                      </a:r>
                      <a:endParaRPr lang="en-US" dirty="0"/>
                    </a:p>
                  </a:txBody>
                  <a:tcPr/>
                </a:tc>
                <a:tc>
                  <a:txBody>
                    <a:bodyPr/>
                    <a:lstStyle/>
                    <a:p>
                      <a:r>
                        <a:rPr lang="en-US" dirty="0" smtClean="0"/>
                        <a:t>Designing math pathways</a:t>
                      </a:r>
                      <a:endParaRPr lang="en-US" dirty="0"/>
                    </a:p>
                  </a:txBody>
                  <a:tcPr/>
                </a:tc>
                <a:tc>
                  <a:txBody>
                    <a:bodyPr/>
                    <a:lstStyle/>
                    <a:p>
                      <a:r>
                        <a:rPr lang="en-US" dirty="0" smtClean="0"/>
                        <a:t>Enroll students in pathways</a:t>
                      </a:r>
                      <a:endParaRPr lang="en-US" dirty="0"/>
                    </a:p>
                  </a:txBody>
                  <a:tcPr/>
                </a:tc>
              </a:tr>
              <a:tr h="370840">
                <a:tc>
                  <a:txBody>
                    <a:bodyPr/>
                    <a:lstStyle/>
                    <a:p>
                      <a:r>
                        <a:rPr lang="en-US" dirty="0" smtClean="0"/>
                        <a:t>Deciding to act</a:t>
                      </a:r>
                      <a:endParaRPr lang="en-US" dirty="0"/>
                    </a:p>
                  </a:txBody>
                  <a:tcPr/>
                </a:tc>
                <a:tc>
                  <a:txBody>
                    <a:bodyPr/>
                    <a:lstStyle/>
                    <a:p>
                      <a:r>
                        <a:rPr lang="en-US" dirty="0" smtClean="0"/>
                        <a:t>Creating a vision</a:t>
                      </a:r>
                      <a:endParaRPr lang="en-US" dirty="0"/>
                    </a:p>
                  </a:txBody>
                  <a:tcPr/>
                </a:tc>
                <a:tc>
                  <a:txBody>
                    <a:bodyPr/>
                    <a:lstStyle/>
                    <a:p>
                      <a:r>
                        <a:rPr lang="en-US" dirty="0" smtClean="0"/>
                        <a:t>Building policy and procedural supports</a:t>
                      </a:r>
                      <a:endParaRPr lang="en-US" dirty="0"/>
                    </a:p>
                  </a:txBody>
                  <a:tcPr/>
                </a:tc>
                <a:tc>
                  <a:txBody>
                    <a:bodyPr/>
                    <a:lstStyle/>
                    <a:p>
                      <a:r>
                        <a:rPr lang="en-US" dirty="0" smtClean="0"/>
                        <a:t>Revise advising and placement</a:t>
                      </a:r>
                      <a:endParaRPr lang="en-US" dirty="0"/>
                    </a:p>
                  </a:txBody>
                  <a:tcPr/>
                </a:tc>
              </a:tr>
              <a:tr h="370840">
                <a:tc>
                  <a:txBody>
                    <a:bodyPr/>
                    <a:lstStyle/>
                    <a:p>
                      <a:r>
                        <a:rPr lang="en-US" dirty="0" smtClean="0"/>
                        <a:t>Forming a state team</a:t>
                      </a:r>
                      <a:endParaRPr lang="en-US" dirty="0"/>
                    </a:p>
                  </a:txBody>
                  <a:tcPr/>
                </a:tc>
                <a:tc>
                  <a:txBody>
                    <a:bodyPr/>
                    <a:lstStyle/>
                    <a:p>
                      <a:r>
                        <a:rPr lang="en-US" dirty="0" smtClean="0"/>
                        <a:t>Organizing and planning</a:t>
                      </a:r>
                      <a:endParaRPr lang="en-US" dirty="0"/>
                    </a:p>
                  </a:txBody>
                  <a:tcPr/>
                </a:tc>
                <a:tc>
                  <a:txBody>
                    <a:bodyPr/>
                    <a:lstStyle/>
                    <a:p>
                      <a:r>
                        <a:rPr lang="en-US" dirty="0" smtClean="0"/>
                        <a:t>Align pathways with majors</a:t>
                      </a:r>
                      <a:endParaRPr lang="en-US" dirty="0"/>
                    </a:p>
                  </a:txBody>
                  <a:tcPr/>
                </a:tc>
                <a:tc>
                  <a:txBody>
                    <a:bodyPr/>
                    <a:lstStyle/>
                    <a:p>
                      <a:r>
                        <a:rPr lang="en-US" dirty="0" smtClean="0"/>
                        <a:t>Support faculty, registrar,</a:t>
                      </a:r>
                      <a:r>
                        <a:rPr lang="en-US" baseline="0" dirty="0" smtClean="0"/>
                        <a:t> advisors</a:t>
                      </a:r>
                      <a:endParaRPr lang="en-US" dirty="0"/>
                    </a:p>
                  </a:txBody>
                  <a:tcPr/>
                </a:tc>
              </a:tr>
            </a:tbl>
          </a:graphicData>
        </a:graphic>
      </p:graphicFrame>
      <p:grpSp>
        <p:nvGrpSpPr>
          <p:cNvPr id="16" name="Group 15"/>
          <p:cNvGrpSpPr/>
          <p:nvPr/>
        </p:nvGrpSpPr>
        <p:grpSpPr>
          <a:xfrm>
            <a:off x="299220" y="2374552"/>
            <a:ext cx="8545560" cy="1333848"/>
            <a:chOff x="306832" y="1803052"/>
            <a:chExt cx="8545560" cy="1333848"/>
          </a:xfrm>
        </p:grpSpPr>
        <p:sp>
          <p:nvSpPr>
            <p:cNvPr id="9" name="Right Arrow 8"/>
            <p:cNvSpPr/>
            <p:nvPr/>
          </p:nvSpPr>
          <p:spPr>
            <a:xfrm>
              <a:off x="306832" y="1803052"/>
              <a:ext cx="2136390" cy="1333848"/>
            </a:xfrm>
            <a:prstGeom prst="rightArrow">
              <a:avLst>
                <a:gd name="adj1" fmla="val 68590"/>
                <a:gd name="adj2" fmla="val 35668"/>
              </a:avLst>
            </a:prstGeom>
            <a:effectLst/>
          </p:spPr>
          <p:style>
            <a:lnRef idx="1">
              <a:schemeClr val="accent6"/>
            </a:lnRef>
            <a:fillRef idx="3">
              <a:schemeClr val="accent6"/>
            </a:fillRef>
            <a:effectRef idx="2">
              <a:schemeClr val="accent6"/>
            </a:effectRef>
            <a:fontRef idx="minor">
              <a:schemeClr val="lt1"/>
            </a:fontRef>
          </p:style>
          <p:txBody>
            <a:bodyPr rtlCol="0" anchor="ctr"/>
            <a:lstStyle/>
            <a:p>
              <a:r>
                <a:rPr lang="en-US" dirty="0" smtClean="0">
                  <a:latin typeface="Trebuchet MS"/>
                  <a:cs typeface="Trebuchet MS"/>
                </a:rPr>
                <a:t>Building awareness</a:t>
              </a:r>
            </a:p>
          </p:txBody>
        </p:sp>
        <p:sp>
          <p:nvSpPr>
            <p:cNvPr id="10" name="Right Arrow 9"/>
            <p:cNvSpPr/>
            <p:nvPr/>
          </p:nvSpPr>
          <p:spPr>
            <a:xfrm>
              <a:off x="2443222" y="1803052"/>
              <a:ext cx="2136390" cy="1333848"/>
            </a:xfrm>
            <a:prstGeom prst="rightArrow">
              <a:avLst>
                <a:gd name="adj1" fmla="val 68590"/>
                <a:gd name="adj2" fmla="val 33578"/>
              </a:avLst>
            </a:prstGeom>
            <a:effectLst/>
          </p:spPr>
          <p:style>
            <a:lnRef idx="1">
              <a:schemeClr val="accent3"/>
            </a:lnRef>
            <a:fillRef idx="3">
              <a:schemeClr val="accent3"/>
            </a:fillRef>
            <a:effectRef idx="2">
              <a:schemeClr val="accent3"/>
            </a:effectRef>
            <a:fontRef idx="minor">
              <a:schemeClr val="lt1"/>
            </a:fontRef>
          </p:style>
          <p:txBody>
            <a:bodyPr rtlCol="0" anchor="ctr"/>
            <a:lstStyle/>
            <a:p>
              <a:r>
                <a:rPr lang="en-US" dirty="0" smtClean="0">
                  <a:latin typeface="Trebuchet MS"/>
                  <a:cs typeface="Trebuchet MS"/>
                </a:rPr>
                <a:t>Mobilizing</a:t>
              </a:r>
            </a:p>
          </p:txBody>
        </p:sp>
        <p:sp>
          <p:nvSpPr>
            <p:cNvPr id="11" name="Right Arrow 10"/>
            <p:cNvSpPr/>
            <p:nvPr/>
          </p:nvSpPr>
          <p:spPr>
            <a:xfrm>
              <a:off x="4579612" y="1803052"/>
              <a:ext cx="2136390" cy="1333848"/>
            </a:xfrm>
            <a:prstGeom prst="rightArrow">
              <a:avLst>
                <a:gd name="adj1" fmla="val 68590"/>
                <a:gd name="adj2" fmla="val 32533"/>
              </a:avLst>
            </a:prstGeom>
            <a:effectLst/>
          </p:spPr>
          <p:style>
            <a:lnRef idx="1">
              <a:schemeClr val="accent5"/>
            </a:lnRef>
            <a:fillRef idx="3">
              <a:schemeClr val="accent5"/>
            </a:fillRef>
            <a:effectRef idx="2">
              <a:schemeClr val="accent5"/>
            </a:effectRef>
            <a:fontRef idx="minor">
              <a:schemeClr val="lt1"/>
            </a:fontRef>
          </p:style>
          <p:txBody>
            <a:bodyPr rtlCol="0" anchor="ctr"/>
            <a:lstStyle/>
            <a:p>
              <a:r>
                <a:rPr lang="en-US" dirty="0" smtClean="0">
                  <a:latin typeface="Trebuchet MS"/>
                  <a:cs typeface="Trebuchet MS"/>
                </a:rPr>
                <a:t>Creating enabling conditions</a:t>
              </a:r>
            </a:p>
          </p:txBody>
        </p:sp>
        <p:sp>
          <p:nvSpPr>
            <p:cNvPr id="12" name="Right Arrow 11"/>
            <p:cNvSpPr/>
            <p:nvPr/>
          </p:nvSpPr>
          <p:spPr>
            <a:xfrm>
              <a:off x="6716002" y="1803052"/>
              <a:ext cx="2136390" cy="1333848"/>
            </a:xfrm>
            <a:prstGeom prst="rightArrow">
              <a:avLst>
                <a:gd name="adj1" fmla="val 68590"/>
                <a:gd name="adj2" fmla="val 35668"/>
              </a:avLst>
            </a:prstGeom>
            <a:effectLst/>
          </p:spPr>
          <p:style>
            <a:lnRef idx="1">
              <a:schemeClr val="accent6"/>
            </a:lnRef>
            <a:fillRef idx="3">
              <a:schemeClr val="accent6"/>
            </a:fillRef>
            <a:effectRef idx="2">
              <a:schemeClr val="accent6"/>
            </a:effectRef>
            <a:fontRef idx="minor">
              <a:schemeClr val="lt1"/>
            </a:fontRef>
          </p:style>
          <p:txBody>
            <a:bodyPr rtlCol="0" anchor="ctr"/>
            <a:lstStyle/>
            <a:p>
              <a:r>
                <a:rPr lang="en-US" dirty="0" smtClean="0">
                  <a:latin typeface="Trebuchet MS"/>
                  <a:cs typeface="Trebuchet MS"/>
                </a:rPr>
                <a:t>Institutional implementation</a:t>
              </a:r>
            </a:p>
          </p:txBody>
        </p:sp>
      </p:grpSp>
      <p:sp>
        <p:nvSpPr>
          <p:cNvPr id="17" name="Content Placeholder 1"/>
          <p:cNvSpPr>
            <a:spLocks noGrp="1"/>
          </p:cNvSpPr>
          <p:nvPr>
            <p:ph idx="1"/>
          </p:nvPr>
        </p:nvSpPr>
        <p:spPr>
          <a:xfrm>
            <a:off x="380999" y="1719071"/>
            <a:ext cx="8407893" cy="4407408"/>
          </a:xfrm>
        </p:spPr>
        <p:txBody>
          <a:bodyPr/>
          <a:lstStyle/>
          <a:p>
            <a:pPr marL="45720" lvl="0" indent="0">
              <a:buNone/>
            </a:pPr>
            <a:r>
              <a:rPr lang="en-US" dirty="0" smtClean="0">
                <a:ea typeface="Wingdings"/>
                <a:sym typeface="Wingdings"/>
              </a:rPr>
              <a:t>Institutions’ and states’ efforts go through these phases:</a:t>
            </a:r>
            <a:endParaRPr lang="en-US" dirty="0"/>
          </a:p>
        </p:txBody>
      </p:sp>
    </p:spTree>
    <p:extLst>
      <p:ext uri="{BB962C8B-B14F-4D97-AF65-F5344CB8AC3E}">
        <p14:creationId xmlns:p14="http://schemas.microsoft.com/office/powerpoint/2010/main" val="300321605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AMPSS">
      <a:dk1>
        <a:sysClr val="windowText" lastClr="000000"/>
      </a:dk1>
      <a:lt1>
        <a:sysClr val="window" lastClr="FFFFFF"/>
      </a:lt1>
      <a:dk2>
        <a:srgbClr val="150F57"/>
      </a:dk2>
      <a:lt2>
        <a:srgbClr val="EEECE1"/>
      </a:lt2>
      <a:accent1>
        <a:srgbClr val="150F57"/>
      </a:accent1>
      <a:accent2>
        <a:srgbClr val="112409"/>
      </a:accent2>
      <a:accent3>
        <a:srgbClr val="50AE19"/>
      </a:accent3>
      <a:accent4>
        <a:srgbClr val="D6D6D6"/>
      </a:accent4>
      <a:accent5>
        <a:srgbClr val="4BACC6"/>
      </a:accent5>
      <a:accent6>
        <a:srgbClr val="F79646"/>
      </a:accent6>
      <a:hlink>
        <a:srgbClr val="0000FF"/>
      </a:hlink>
      <a:folHlink>
        <a:srgbClr val="800080"/>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2592</TotalTime>
  <Words>1408</Words>
  <Application>Microsoft Macintosh PowerPoint</Application>
  <PresentationFormat>On-screen Show (4:3)</PresentationFormat>
  <Paragraphs>176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Grid</vt:lpstr>
      <vt:lpstr>National Strategy for Advancing Mathematics Pathways for Student Success </vt:lpstr>
      <vt:lpstr>The AMPSS Vision</vt:lpstr>
      <vt:lpstr>Outline for this session</vt:lpstr>
      <vt:lpstr>The Goal of a long-term Strategy</vt:lpstr>
      <vt:lpstr>Evidence of promise</vt:lpstr>
      <vt:lpstr>Evidence, continued</vt:lpstr>
      <vt:lpstr>Evidence, continued</vt:lpstr>
      <vt:lpstr>Integration with other efforts</vt:lpstr>
      <vt:lpstr>AMPSS’ Theory of Change</vt:lpstr>
      <vt:lpstr>Action plan for AMPSS</vt:lpstr>
      <vt:lpstr>Direct Support to States: Structure</vt:lpstr>
      <vt:lpstr>Direct Support to States: Kinds of support</vt:lpstr>
      <vt:lpstr>Potential Impact of a National effort</vt:lpstr>
      <vt:lpstr>An Invitation</vt:lpstr>
    </vt:vector>
  </TitlesOfParts>
  <Company>University System of Maryland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May</dc:creator>
  <cp:lastModifiedBy>David May</cp:lastModifiedBy>
  <cp:revision>336</cp:revision>
  <dcterms:created xsi:type="dcterms:W3CDTF">2016-10-06T18:17:58Z</dcterms:created>
  <dcterms:modified xsi:type="dcterms:W3CDTF">2017-03-05T17:56:19Z</dcterms:modified>
</cp:coreProperties>
</file>