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0" r:id="rId5"/>
    <p:sldId id="259" r:id="rId6"/>
    <p:sldId id="286" r:id="rId7"/>
    <p:sldId id="261" r:id="rId8"/>
    <p:sldId id="262" r:id="rId9"/>
    <p:sldId id="263" r:id="rId10"/>
    <p:sldId id="264" r:id="rId11"/>
    <p:sldId id="280" r:id="rId12"/>
    <p:sldId id="265" r:id="rId13"/>
    <p:sldId id="281" r:id="rId14"/>
    <p:sldId id="266" r:id="rId15"/>
    <p:sldId id="268" r:id="rId16"/>
    <p:sldId id="285" r:id="rId17"/>
    <p:sldId id="269" r:id="rId18"/>
    <p:sldId id="271" r:id="rId19"/>
    <p:sldId id="272" r:id="rId20"/>
    <p:sldId id="294" r:id="rId21"/>
    <p:sldId id="273" r:id="rId22"/>
    <p:sldId id="274" r:id="rId23"/>
    <p:sldId id="279" r:id="rId24"/>
    <p:sldId id="293" r:id="rId25"/>
    <p:sldId id="292" r:id="rId26"/>
    <p:sldId id="289" r:id="rId27"/>
    <p:sldId id="270" r:id="rId28"/>
    <p:sldId id="283" r:id="rId29"/>
    <p:sldId id="288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May" initials="D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F57"/>
    <a:srgbClr val="102E6D"/>
    <a:srgbClr val="150F56"/>
    <a:srgbClr val="150F57"/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4" autoAdjust="0"/>
    <p:restoredTop sz="85459" autoAdjust="0"/>
  </p:normalViewPr>
  <p:slideViewPr>
    <p:cSldViewPr snapToGrid="0" snapToObjects="1">
      <p:cViewPr>
        <p:scale>
          <a:sx n="125" d="100"/>
          <a:sy n="125" d="100"/>
        </p:scale>
        <p:origin x="-8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effectLst/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D, F, or Withdraws</c:v>
                </c:pt>
                <c:pt idx="1">
                  <c:v>A, B, or C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bubble3D val="0"/>
            <c:spPr>
              <a:solidFill>
                <a:srgbClr val="150F57">
                  <a:alpha val="15000"/>
                </a:srgb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bubble3D val="0"/>
            <c:spPr>
              <a:solidFill>
                <a:srgbClr val="150F57">
                  <a:alpha val="15000"/>
                </a:srgb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50F56">
                <a:alpha val="15000"/>
              </a:srgbClr>
            </a:solidFill>
            <a:effectLst/>
          </c:spPr>
          <c:dPt>
            <c:idx val="0"/>
            <c:bubble3D val="0"/>
            <c:spPr>
              <a:solidFill>
                <a:srgbClr val="150F56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25.0</c:v>
                </c:pt>
                <c:pt idx="1">
                  <c:v>75.0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49AF6-EA7C-3C4C-8527-60FB1A1E808A}" type="doc">
      <dgm:prSet loTypeId="urn:microsoft.com/office/officeart/2005/8/layout/venn1" loCatId="" qsTypeId="urn:microsoft.com/office/officeart/2005/8/quickstyle/simple4" qsCatId="simple" csTypeId="urn:microsoft.com/office/officeart/2005/8/colors/colorful1" csCatId="colorful" phldr="1"/>
      <dgm:spPr/>
    </dgm:pt>
    <dgm:pt modelId="{3DE0703E-C935-B845-BF23-FF5C6BBE23BC}">
      <dgm:prSet phldrT="[Text]" custT="1"/>
      <dgm:spPr/>
      <dgm:t>
        <a:bodyPr/>
        <a:lstStyle/>
        <a:p>
          <a:r>
            <a:rPr lang="en-US" sz="2800" dirty="0" smtClean="0"/>
            <a:t>Math pathways</a:t>
          </a:r>
          <a:endParaRPr lang="en-US" sz="2800" dirty="0"/>
        </a:p>
      </dgm:t>
    </dgm:pt>
    <dgm:pt modelId="{AE09F0C8-EFE2-CC40-8466-1AB4BEB93E71}" type="parTrans" cxnId="{B58200DF-5D6F-084A-A218-6AA41E93A7DE}">
      <dgm:prSet/>
      <dgm:spPr/>
      <dgm:t>
        <a:bodyPr/>
        <a:lstStyle/>
        <a:p>
          <a:endParaRPr lang="en-US"/>
        </a:p>
      </dgm:t>
    </dgm:pt>
    <dgm:pt modelId="{75CEB942-2854-9A47-8838-FEAA4B11D9F9}" type="sibTrans" cxnId="{B58200DF-5D6F-084A-A218-6AA41E93A7DE}">
      <dgm:prSet/>
      <dgm:spPr/>
      <dgm:t>
        <a:bodyPr/>
        <a:lstStyle/>
        <a:p>
          <a:endParaRPr lang="en-US"/>
        </a:p>
      </dgm:t>
    </dgm:pt>
    <dgm:pt modelId="{8AFD1623-60DF-014E-895C-A47AFEB19861}">
      <dgm:prSet phldrT="[Text]"/>
      <dgm:spPr/>
      <dgm:t>
        <a:bodyPr/>
        <a:lstStyle/>
        <a:p>
          <a:r>
            <a:rPr lang="en-US" dirty="0" smtClean="0"/>
            <a:t>Transfer</a:t>
          </a:r>
          <a:endParaRPr lang="en-US" dirty="0"/>
        </a:p>
      </dgm:t>
    </dgm:pt>
    <dgm:pt modelId="{4688D270-F93D-6C4C-9077-9AA46036975C}" type="parTrans" cxnId="{25389F79-1CC0-CD43-B53E-DFEAFA88B303}">
      <dgm:prSet/>
      <dgm:spPr/>
      <dgm:t>
        <a:bodyPr/>
        <a:lstStyle/>
        <a:p>
          <a:endParaRPr lang="en-US"/>
        </a:p>
      </dgm:t>
    </dgm:pt>
    <dgm:pt modelId="{1751DCFC-9733-8A48-BF82-48BE5268604F}" type="sibTrans" cxnId="{25389F79-1CC0-CD43-B53E-DFEAFA88B303}">
      <dgm:prSet/>
      <dgm:spPr/>
      <dgm:t>
        <a:bodyPr/>
        <a:lstStyle/>
        <a:p>
          <a:endParaRPr lang="en-US"/>
        </a:p>
      </dgm:t>
    </dgm:pt>
    <dgm:pt modelId="{F5D3B5CD-C43B-C746-AAF3-02BD4711B349}">
      <dgm:prSet phldrT="[Text]"/>
      <dgm:spPr/>
      <dgm:t>
        <a:bodyPr/>
        <a:lstStyle/>
        <a:p>
          <a:r>
            <a:rPr lang="en-US" dirty="0" smtClean="0"/>
            <a:t>Remediation</a:t>
          </a:r>
          <a:endParaRPr lang="en-US" dirty="0"/>
        </a:p>
      </dgm:t>
    </dgm:pt>
    <dgm:pt modelId="{FF541447-9EE1-5B48-A8C2-E455A7DC1ECB}" type="parTrans" cxnId="{F0164B64-7FAA-BD41-8A46-90EB32C11697}">
      <dgm:prSet/>
      <dgm:spPr/>
      <dgm:t>
        <a:bodyPr/>
        <a:lstStyle/>
        <a:p>
          <a:endParaRPr lang="en-US"/>
        </a:p>
      </dgm:t>
    </dgm:pt>
    <dgm:pt modelId="{98D76C1F-B900-A144-9DE7-42DDE593F9F9}" type="sibTrans" cxnId="{F0164B64-7FAA-BD41-8A46-90EB32C11697}">
      <dgm:prSet/>
      <dgm:spPr/>
      <dgm:t>
        <a:bodyPr/>
        <a:lstStyle/>
        <a:p>
          <a:endParaRPr lang="en-US"/>
        </a:p>
      </dgm:t>
    </dgm:pt>
    <dgm:pt modelId="{E123C383-C5C8-EA41-9375-1BFF9B64E5B1}" type="pres">
      <dgm:prSet presAssocID="{25249AF6-EA7C-3C4C-8527-60FB1A1E808A}" presName="compositeShape" presStyleCnt="0">
        <dgm:presLayoutVars>
          <dgm:chMax val="7"/>
          <dgm:dir/>
          <dgm:resizeHandles val="exact"/>
        </dgm:presLayoutVars>
      </dgm:prSet>
      <dgm:spPr/>
    </dgm:pt>
    <dgm:pt modelId="{D87D86E4-3F14-8C40-9EBE-F76060B04667}" type="pres">
      <dgm:prSet presAssocID="{3DE0703E-C935-B845-BF23-FF5C6BBE23BC}" presName="circ1" presStyleLbl="vennNode1" presStyleIdx="0" presStyleCnt="3"/>
      <dgm:spPr/>
      <dgm:t>
        <a:bodyPr/>
        <a:lstStyle/>
        <a:p>
          <a:endParaRPr lang="en-US"/>
        </a:p>
      </dgm:t>
    </dgm:pt>
    <dgm:pt modelId="{E81487E8-64CE-104B-91F4-FBB1FD5FFA8C}" type="pres">
      <dgm:prSet presAssocID="{3DE0703E-C935-B845-BF23-FF5C6BBE23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DA6DA-756C-8849-8959-3E3780224D16}" type="pres">
      <dgm:prSet presAssocID="{8AFD1623-60DF-014E-895C-A47AFEB19861}" presName="circ2" presStyleLbl="vennNode1" presStyleIdx="1" presStyleCnt="3" custLinFactNeighborX="-2830" custLinFactNeighborY="-2830"/>
      <dgm:spPr/>
      <dgm:t>
        <a:bodyPr/>
        <a:lstStyle/>
        <a:p>
          <a:endParaRPr lang="en-US"/>
        </a:p>
      </dgm:t>
    </dgm:pt>
    <dgm:pt modelId="{C11091C0-4459-014F-9FD9-247435B67C8A}" type="pres">
      <dgm:prSet presAssocID="{8AFD1623-60DF-014E-895C-A47AFEB198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067F8-3F0C-FE41-9EBA-E364DC4188C8}" type="pres">
      <dgm:prSet presAssocID="{F5D3B5CD-C43B-C746-AAF3-02BD4711B349}" presName="circ3" presStyleLbl="vennNode1" presStyleIdx="2" presStyleCnt="3" custLinFactNeighborX="2830" custLinFactNeighborY="-2830"/>
      <dgm:spPr/>
      <dgm:t>
        <a:bodyPr/>
        <a:lstStyle/>
        <a:p>
          <a:endParaRPr lang="en-US"/>
        </a:p>
      </dgm:t>
    </dgm:pt>
    <dgm:pt modelId="{DF089008-0F6C-4E41-AC3A-8EA87D3A527F}" type="pres">
      <dgm:prSet presAssocID="{F5D3B5CD-C43B-C746-AAF3-02BD4711B34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3D30C-E68B-FF42-B3B7-CC51FE72E2D8}" type="presOf" srcId="{3DE0703E-C935-B845-BF23-FF5C6BBE23BC}" destId="{D87D86E4-3F14-8C40-9EBE-F76060B04667}" srcOrd="0" destOrd="0" presId="urn:microsoft.com/office/officeart/2005/8/layout/venn1"/>
    <dgm:cxn modelId="{DBF17AAF-2876-BB40-BC20-5922A3F103D3}" type="presOf" srcId="{3DE0703E-C935-B845-BF23-FF5C6BBE23BC}" destId="{E81487E8-64CE-104B-91F4-FBB1FD5FFA8C}" srcOrd="1" destOrd="0" presId="urn:microsoft.com/office/officeart/2005/8/layout/venn1"/>
    <dgm:cxn modelId="{9F89D957-5260-F843-886B-77FA630BE608}" type="presOf" srcId="{F5D3B5CD-C43B-C746-AAF3-02BD4711B349}" destId="{404067F8-3F0C-FE41-9EBA-E364DC4188C8}" srcOrd="0" destOrd="0" presId="urn:microsoft.com/office/officeart/2005/8/layout/venn1"/>
    <dgm:cxn modelId="{F0164B64-7FAA-BD41-8A46-90EB32C11697}" srcId="{25249AF6-EA7C-3C4C-8527-60FB1A1E808A}" destId="{F5D3B5CD-C43B-C746-AAF3-02BD4711B349}" srcOrd="2" destOrd="0" parTransId="{FF541447-9EE1-5B48-A8C2-E455A7DC1ECB}" sibTransId="{98D76C1F-B900-A144-9DE7-42DDE593F9F9}"/>
    <dgm:cxn modelId="{9FAA4947-9A59-7240-BFD0-08DC283009B4}" type="presOf" srcId="{25249AF6-EA7C-3C4C-8527-60FB1A1E808A}" destId="{E123C383-C5C8-EA41-9375-1BFF9B64E5B1}" srcOrd="0" destOrd="0" presId="urn:microsoft.com/office/officeart/2005/8/layout/venn1"/>
    <dgm:cxn modelId="{29105821-53F8-FB47-8419-E20B5C0ACDD1}" type="presOf" srcId="{8AFD1623-60DF-014E-895C-A47AFEB19861}" destId="{C11091C0-4459-014F-9FD9-247435B67C8A}" srcOrd="1" destOrd="0" presId="urn:microsoft.com/office/officeart/2005/8/layout/venn1"/>
    <dgm:cxn modelId="{B58200DF-5D6F-084A-A218-6AA41E93A7DE}" srcId="{25249AF6-EA7C-3C4C-8527-60FB1A1E808A}" destId="{3DE0703E-C935-B845-BF23-FF5C6BBE23BC}" srcOrd="0" destOrd="0" parTransId="{AE09F0C8-EFE2-CC40-8466-1AB4BEB93E71}" sibTransId="{75CEB942-2854-9A47-8838-FEAA4B11D9F9}"/>
    <dgm:cxn modelId="{25389F79-1CC0-CD43-B53E-DFEAFA88B303}" srcId="{25249AF6-EA7C-3C4C-8527-60FB1A1E808A}" destId="{8AFD1623-60DF-014E-895C-A47AFEB19861}" srcOrd="1" destOrd="0" parTransId="{4688D270-F93D-6C4C-9077-9AA46036975C}" sibTransId="{1751DCFC-9733-8A48-BF82-48BE5268604F}"/>
    <dgm:cxn modelId="{E53B45DC-D5A5-2943-BD8E-6E9A4FBE0841}" type="presOf" srcId="{F5D3B5CD-C43B-C746-AAF3-02BD4711B349}" destId="{DF089008-0F6C-4E41-AC3A-8EA87D3A527F}" srcOrd="1" destOrd="0" presId="urn:microsoft.com/office/officeart/2005/8/layout/venn1"/>
    <dgm:cxn modelId="{0356A6E2-3698-B54E-903C-C84583DDAD03}" type="presOf" srcId="{8AFD1623-60DF-014E-895C-A47AFEB19861}" destId="{63EDA6DA-756C-8849-8959-3E3780224D16}" srcOrd="0" destOrd="0" presId="urn:microsoft.com/office/officeart/2005/8/layout/venn1"/>
    <dgm:cxn modelId="{A4569B08-5F1D-B449-87B9-6AAACB492D03}" type="presParOf" srcId="{E123C383-C5C8-EA41-9375-1BFF9B64E5B1}" destId="{D87D86E4-3F14-8C40-9EBE-F76060B04667}" srcOrd="0" destOrd="0" presId="urn:microsoft.com/office/officeart/2005/8/layout/venn1"/>
    <dgm:cxn modelId="{C0F775B1-DCED-9540-B698-3E94636B10BB}" type="presParOf" srcId="{E123C383-C5C8-EA41-9375-1BFF9B64E5B1}" destId="{E81487E8-64CE-104B-91F4-FBB1FD5FFA8C}" srcOrd="1" destOrd="0" presId="urn:microsoft.com/office/officeart/2005/8/layout/venn1"/>
    <dgm:cxn modelId="{09001856-4309-D841-AE61-B644956AD942}" type="presParOf" srcId="{E123C383-C5C8-EA41-9375-1BFF9B64E5B1}" destId="{63EDA6DA-756C-8849-8959-3E3780224D16}" srcOrd="2" destOrd="0" presId="urn:microsoft.com/office/officeart/2005/8/layout/venn1"/>
    <dgm:cxn modelId="{8CED28EF-0A73-8D4C-A10C-DCCDCF4F63C9}" type="presParOf" srcId="{E123C383-C5C8-EA41-9375-1BFF9B64E5B1}" destId="{C11091C0-4459-014F-9FD9-247435B67C8A}" srcOrd="3" destOrd="0" presId="urn:microsoft.com/office/officeart/2005/8/layout/venn1"/>
    <dgm:cxn modelId="{8730D30E-E5DF-8A4D-8BFA-348640E4F721}" type="presParOf" srcId="{E123C383-C5C8-EA41-9375-1BFF9B64E5B1}" destId="{404067F8-3F0C-FE41-9EBA-E364DC4188C8}" srcOrd="4" destOrd="0" presId="urn:microsoft.com/office/officeart/2005/8/layout/venn1"/>
    <dgm:cxn modelId="{8A5C6673-EA6B-9B4E-A6A7-81B37957A710}" type="presParOf" srcId="{E123C383-C5C8-EA41-9375-1BFF9B64E5B1}" destId="{DF089008-0F6C-4E41-AC3A-8EA87D3A527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D86E4-3F14-8C40-9EBE-F76060B04667}">
      <dsp:nvSpPr>
        <dsp:cNvPr id="0" name=""/>
        <dsp:cNvSpPr/>
      </dsp:nvSpPr>
      <dsp:spPr>
        <a:xfrm>
          <a:off x="1519021" y="46774"/>
          <a:ext cx="2245157" cy="224515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Math pathways</a:t>
          </a:r>
          <a:endParaRPr lang="en-US" sz="2800" kern="1200" dirty="0"/>
        </a:p>
      </dsp:txBody>
      <dsp:txXfrm>
        <a:off x="1818375" y="439676"/>
        <a:ext cx="1646448" cy="1010320"/>
      </dsp:txXfrm>
    </dsp:sp>
    <dsp:sp modelId="{63EDA6DA-756C-8849-8959-3E3780224D16}">
      <dsp:nvSpPr>
        <dsp:cNvPr id="0" name=""/>
        <dsp:cNvSpPr/>
      </dsp:nvSpPr>
      <dsp:spPr>
        <a:xfrm>
          <a:off x="2265610" y="1386459"/>
          <a:ext cx="2245157" cy="224515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Transfer</a:t>
          </a:r>
          <a:endParaRPr lang="en-US" sz="2000" kern="1200" dirty="0"/>
        </a:p>
      </dsp:txBody>
      <dsp:txXfrm>
        <a:off x="2952254" y="1966458"/>
        <a:ext cx="1347094" cy="1234836"/>
      </dsp:txXfrm>
    </dsp:sp>
    <dsp:sp modelId="{404067F8-3F0C-FE41-9EBA-E364DC4188C8}">
      <dsp:nvSpPr>
        <dsp:cNvPr id="0" name=""/>
        <dsp:cNvSpPr/>
      </dsp:nvSpPr>
      <dsp:spPr>
        <a:xfrm>
          <a:off x="772431" y="1386459"/>
          <a:ext cx="2245157" cy="224515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Remediation</a:t>
          </a:r>
          <a:endParaRPr lang="en-US" sz="2000" kern="1200" dirty="0"/>
        </a:p>
      </dsp:txBody>
      <dsp:txXfrm>
        <a:off x="983850" y="1966458"/>
        <a:ext cx="1347094" cy="1234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5CD55-124B-2F43-9EFA-22EAB9BD3CD4}" type="datetimeFigureOut">
              <a:rPr lang="en-US" smtClean="0"/>
              <a:t>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A6465-F3E6-8D43-BBC7-A849DE582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69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8519C-8D11-3C4B-B812-81935098B82D}" type="datetimeFigureOut">
              <a:rPr lang="en-US" smtClean="0"/>
              <a:t>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860F4-9723-D14F-B968-E6DA0C4B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5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93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THE LEFT: </a:t>
            </a:r>
            <a:r>
              <a:rPr lang="en-US" dirty="0" smtClean="0"/>
              <a:t>Yes,</a:t>
            </a:r>
            <a:r>
              <a:rPr lang="en-US" baseline="0" dirty="0" smtClean="0"/>
              <a:t> that’s just students who take College Algebra, not those who pass it. And “take Calculus 1” means whether </a:t>
            </a:r>
            <a:r>
              <a:rPr lang="en-US" baseline="0" smtClean="0"/>
              <a:t>it’s required or not.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Gateway</a:t>
            </a:r>
            <a:r>
              <a:rPr lang="en-US" baseline="0" dirty="0" smtClean="0"/>
              <a:t> math should prepare students for their major and career, BUT: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College Algebra has the wrong content for most students.</a:t>
            </a:r>
          </a:p>
          <a:p>
            <a:pPr lvl="1"/>
            <a:r>
              <a:rPr lang="en-US" dirty="0" smtClean="0"/>
              <a:t>Algebra: its purpose is to prepare students for Calculus, but fewer than 10% take Calculus</a:t>
            </a:r>
          </a:p>
          <a:p>
            <a:pPr lvl="1"/>
            <a:r>
              <a:rPr lang="en-US" dirty="0" smtClean="0"/>
              <a:t>Most majors don’t require Calculus – similar</a:t>
            </a:r>
            <a:r>
              <a:rPr lang="en-US" baseline="0" dirty="0" smtClean="0"/>
              <a:t> numbers for 2-year and 4-year institutions.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2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2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Ask: How</a:t>
            </a:r>
            <a:r>
              <a:rPr lang="en-US" baseline="0" dirty="0" smtClean="0"/>
              <a:t> many of your students are transfers?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5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concept of meta majors.</a:t>
            </a:r>
          </a:p>
          <a:p>
            <a:r>
              <a:rPr lang="en-US" baseline="0" dirty="0" smtClean="0"/>
              <a:t>Some have created other pathways, for nurses, teachers</a:t>
            </a:r>
            <a:r>
              <a:rPr lang="en-US" baseline="0" smtClean="0"/>
              <a:t>, etc.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7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7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saw some significant</a:t>
            </a:r>
            <a:r>
              <a:rPr lang="en-US" baseline="0" dirty="0" smtClean="0"/>
              <a:t> positive results from Tristan </a:t>
            </a:r>
            <a:r>
              <a:rPr lang="en-US" baseline="0" dirty="0" err="1" smtClean="0"/>
              <a:t>Denley</a:t>
            </a:r>
            <a:r>
              <a:rPr lang="en-US" baseline="0" dirty="0" smtClean="0"/>
              <a:t> yesterday </a:t>
            </a:r>
            <a:r>
              <a:rPr lang="mr-IN" baseline="0" dirty="0" smtClean="0"/>
              <a:t>–</a:t>
            </a:r>
            <a:r>
              <a:rPr lang="en-US" baseline="0" dirty="0" smtClean="0"/>
              <a:t> Tennessee’s co-requisite remediation reforms have transformed the math pathways for many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54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mathematical sciences include far more than numbers—they deal with geometrical figures, logical patterns, networks, randomness, and predictions from incomplete data, to name only a few topics. </a:t>
            </a:r>
          </a:p>
          <a:p>
            <a:r>
              <a:rPr lang="en-US" dirty="0" smtClean="0"/>
              <a:t>And the mathematical sciences are part of almost every aspect of everyday life.”</a:t>
            </a:r>
          </a:p>
          <a:p>
            <a:r>
              <a:rPr lang="en-US" dirty="0" smtClean="0"/>
              <a:t>—National Research Council. (2013). The Mathematical Sciences in 2025.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96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realized</a:t>
            </a:r>
            <a:r>
              <a:rPr lang="en-US" baseline="0" dirty="0" smtClean="0"/>
              <a:t> there is an unprecedented opportunity for us to multiply our impact by working together.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7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AMPSS is looking to supply or feed other student success initiatives (degree completion, transfer, etc. – not just pathways) with the math portions of them.</a:t>
            </a:r>
          </a:p>
          <a:p>
            <a:r>
              <a:rPr lang="en-US" dirty="0" smtClean="0"/>
              <a:t>A close partnership is developing to achieve this, among AMPSS partners </a:t>
            </a:r>
            <a:r>
              <a:rPr lang="en-US" i="1" dirty="0" smtClean="0"/>
              <a:t>and others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We’re talking to AACC, CCRC, </a:t>
            </a:r>
            <a:r>
              <a:rPr lang="en-US" dirty="0" err="1" smtClean="0"/>
              <a:t>AtD</a:t>
            </a:r>
            <a:r>
              <a:rPr lang="en-US" dirty="0" smtClean="0"/>
              <a:t>, ECS, others.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31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Responding to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national need the AMPSS partners came together to advance a vision for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have the opportunity to enroll in a set of rigorous, entry-level, credit-bearing mathematics courses that are transferable and applicable (to specific programs of study) across 2- and 4-year institutions in the state.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students are actually enrolled in the appropriate math pathway – i.e., the one that corresponds to their chosen program of study.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students who need it are provided with accelerated or co-requisite remediation so that they can succeed in the appropriate college-level, credit-bearing math course within one year of matriculation. The pathway each student takes must be aligned with their chosen program of study to the extent they know it.</a:t>
            </a:r>
          </a:p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got a PLANNING GRANT from Lumina to create a national strategy to do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4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40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Individuals network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Statewide teams from key institutions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Statewide teams working with institutions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institutions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40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your institution as well as in your state.</a:t>
            </a:r>
          </a:p>
          <a:p>
            <a:endParaRPr lang="en-US" dirty="0" smtClean="0"/>
          </a:p>
          <a:p>
            <a:r>
              <a:rPr lang="en-US" dirty="0" smtClean="0"/>
              <a:t>This example (“Criminal Justice”) is one of many from the</a:t>
            </a:r>
            <a:r>
              <a:rPr lang="en-US" baseline="0" dirty="0" smtClean="0"/>
              <a:t> “What Students Need to Know” report from Indiana community colleges.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85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your institution as well as in your state.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85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for </a:t>
            </a:r>
            <a:r>
              <a:rPr lang="en-US" smtClean="0"/>
              <a:t>after lunch.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9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each table, introduce yourselves and answer: “What do you hope students will get from their mathematics education?”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person at each table report back to full group.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Say that we often hear:</a:t>
            </a:r>
            <a:r>
              <a:rPr lang="en-US" baseline="0" dirty="0" smtClean="0">
                <a:effectLst/>
              </a:rPr>
              <a:t> preparation for major, for career, AND for life in general – being an informed and literate citizen.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33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</a:t>
            </a:r>
            <a:r>
              <a:rPr lang="en-US" baseline="0" dirty="0" smtClean="0"/>
              <a:t> of these will include steps each institution can take to make progress on math pathways.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7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3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68603-0171-429A-9D39-2629AFB4FA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13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Department of Education found that the three college courses with the highest failure rates are mathematics courses.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7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 common pathway into gateway math is remedial or developmental math.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18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remediation means LOWER completion rates in gateway math </a:t>
            </a:r>
            <a:r>
              <a:rPr lang="en-US" i="1" dirty="0" smtClean="0"/>
              <a:t>and</a:t>
            </a:r>
            <a:r>
              <a:rPr lang="en-US" dirty="0" smtClean="0"/>
              <a:t> LOWER</a:t>
            </a:r>
            <a:r>
              <a:rPr lang="en-US" baseline="0" dirty="0" smtClean="0"/>
              <a:t> completion rates overall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0F4-9723-D14F-B968-E6DA0C4B2C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1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B3FF70-EAE3-7149-A8E7-239B66806F09}" type="datetime1">
              <a:rPr lang="en-US" smtClean="0"/>
              <a:t>1/27/17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9754-D660-B343-BC4F-B2D40F249C5E}" type="datetime1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AD6F-0CBF-9140-BF57-3373B9F35F5B}" type="datetime1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728F-8CFD-CA46-ABC5-E944002185F5}" type="datetime1">
              <a:rPr lang="en-US" smtClean="0"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E71312-37E1-3147-9A1F-4422C05EF0C8}" type="datetime1">
              <a:rPr lang="en-US" smtClean="0"/>
              <a:t>1/27/17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5097-7E42-F94C-AE6D-E61B9732FAEE}" type="datetime1">
              <a:rPr lang="en-US" smtClean="0"/>
              <a:t>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C366-E02A-3548-A7C1-5123EA688C28}" type="datetime1">
              <a:rPr lang="en-US" smtClean="0"/>
              <a:t>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A8CD-588E-BC4F-A409-C3D1A93EAD0A}" type="datetime1">
              <a:rPr lang="en-US" smtClean="0"/>
              <a:t>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0489-EA8A-AD46-9A9C-11F0208E4DA4}" type="datetime1">
              <a:rPr lang="en-US" smtClean="0"/>
              <a:t>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352F-C86F-6044-AD55-BA157422C1E6}" type="datetime1">
              <a:rPr lang="en-US" smtClean="0"/>
              <a:t>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1F70-AABA-8946-AA73-F7089DBC263C}" type="datetime1">
              <a:rPr lang="en-US" smtClean="0"/>
              <a:t>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851DE8B-1236-AD49-B6D2-5837CC9459D0}" type="datetime1">
              <a:rPr lang="en-US" smtClean="0"/>
              <a:t>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488" y="6356350"/>
            <a:ext cx="449104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2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Trebuchet MS"/>
          <a:ea typeface="+mj-ea"/>
          <a:cs typeface="Trebuchet M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Georgia"/>
          <a:ea typeface="+mn-ea"/>
          <a:cs typeface="Georgia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Georgia"/>
          <a:ea typeface="+mn-ea"/>
          <a:cs typeface="Georgia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Georgia"/>
          <a:ea typeface="+mn-ea"/>
          <a:cs typeface="Georgia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Georgia"/>
          <a:ea typeface="+mn-ea"/>
          <a:cs typeface="Georgia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Georgia"/>
          <a:ea typeface="+mn-ea"/>
          <a:cs typeface="Georgia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37400" y="3115320"/>
            <a:ext cx="1981200" cy="16935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 what,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why, and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how</a:t>
            </a:r>
          </a:p>
        </p:txBody>
      </p:sp>
      <p:pic>
        <p:nvPicPr>
          <p:cNvPr id="5" name="Picture 4" descr="path to horizon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 r="5500" b="9476"/>
          <a:stretch/>
        </p:blipFill>
        <p:spPr>
          <a:xfrm>
            <a:off x="213660" y="154312"/>
            <a:ext cx="8641028" cy="65523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6964" y="1817870"/>
            <a:ext cx="4312935" cy="4083344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Modernizing </a:t>
            </a:r>
            <a:r>
              <a:rPr lang="en-US" sz="3600" dirty="0" smtClean="0">
                <a:solidFill>
                  <a:schemeClr val="accent3"/>
                </a:solidFill>
              </a:rPr>
              <a:t>Math Pathways</a:t>
            </a:r>
            <a:r>
              <a:rPr lang="en-US" sz="2400" dirty="0" smtClean="0">
                <a:solidFill>
                  <a:schemeClr val="accent3"/>
                </a:solidFill>
              </a:rPr>
              <a:t/>
            </a:r>
            <a:br>
              <a:rPr lang="en-US" sz="2400" dirty="0" smtClean="0">
                <a:solidFill>
                  <a:schemeClr val="accent3"/>
                </a:solidFill>
              </a:rPr>
            </a:br>
            <a:r>
              <a:rPr lang="en-US" sz="2400" dirty="0" smtClean="0">
                <a:solidFill>
                  <a:schemeClr val="accent3"/>
                </a:solidFill>
              </a:rPr>
              <a:t>To </a:t>
            </a:r>
            <a:r>
              <a:rPr lang="en-US" sz="2400" dirty="0">
                <a:solidFill>
                  <a:schemeClr val="accent3"/>
                </a:solidFill>
              </a:rPr>
              <a:t>Improve Degree Completion </a:t>
            </a:r>
            <a:r>
              <a:rPr lang="en-US" sz="2400" dirty="0" smtClean="0">
                <a:solidFill>
                  <a:schemeClr val="accent3"/>
                </a:solidFill>
              </a:rPr>
              <a:t>for</a:t>
            </a:r>
            <a:br>
              <a:rPr lang="en-US" sz="2400" dirty="0" smtClean="0">
                <a:solidFill>
                  <a:schemeClr val="accent3"/>
                </a:solidFill>
              </a:rPr>
            </a:br>
            <a:r>
              <a:rPr lang="en-US" sz="2400" dirty="0" smtClean="0">
                <a:solidFill>
                  <a:schemeClr val="accent3"/>
                </a:solidFill>
              </a:rPr>
              <a:t>All </a:t>
            </a:r>
            <a:r>
              <a:rPr lang="en-US" sz="2400" dirty="0">
                <a:solidFill>
                  <a:schemeClr val="accent3"/>
                </a:solidFill>
              </a:rPr>
              <a:t>Students </a:t>
            </a:r>
            <a:endParaRPr lang="en-US" sz="3200" dirty="0">
              <a:solidFill>
                <a:schemeClr val="accent3"/>
              </a:solidFill>
              <a:latin typeface="Trebuchet MS"/>
              <a:cs typeface="Trebuchet MS"/>
            </a:endParaRP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114300" y="5562600"/>
            <a:ext cx="5207000" cy="114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Georgia"/>
                <a:ea typeface="+mn-ea"/>
                <a:cs typeface="Georgi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Georgia"/>
                <a:ea typeface="+mn-ea"/>
                <a:cs typeface="Georgi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Georgia"/>
                <a:ea typeface="+mn-ea"/>
                <a:cs typeface="Georgia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Georgia"/>
                <a:ea typeface="+mn-ea"/>
                <a:cs typeface="Georgia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David </a:t>
            </a:r>
            <a:r>
              <a:rPr lang="en-US" dirty="0" smtClean="0"/>
              <a:t>May</a:t>
            </a:r>
            <a:endParaRPr lang="en-US" dirty="0"/>
          </a:p>
          <a:p>
            <a:r>
              <a:rPr lang="en-US" sz="1600" dirty="0"/>
              <a:t>Project </a:t>
            </a:r>
            <a:r>
              <a:rPr lang="en-US" sz="1600" dirty="0" smtClean="0"/>
              <a:t>Director</a:t>
            </a:r>
            <a:endParaRPr lang="en-US" sz="1600" dirty="0"/>
          </a:p>
          <a:p>
            <a:r>
              <a:rPr lang="en-US" sz="1600" dirty="0"/>
              <a:t>Advancing </a:t>
            </a:r>
            <a:r>
              <a:rPr lang="en-US" sz="1600" dirty="0" smtClean="0"/>
              <a:t>Mathematics</a:t>
            </a:r>
          </a:p>
          <a:p>
            <a:r>
              <a:rPr lang="en-US" sz="1600" dirty="0" smtClean="0"/>
              <a:t>Pathways </a:t>
            </a:r>
            <a:r>
              <a:rPr lang="en-US" sz="1600" dirty="0"/>
              <a:t>for Student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7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dirty="0" smtClean="0"/>
              <a:t>Developmental math enrollments are huge.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602" y="317747"/>
            <a:ext cx="8576797" cy="1054394"/>
          </a:xfrm>
        </p:spPr>
        <p:txBody>
          <a:bodyPr/>
          <a:lstStyle/>
          <a:p>
            <a:r>
              <a:rPr lang="en-US" dirty="0" smtClean="0"/>
              <a:t>Remediation and developmental math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204" y="5987979"/>
            <a:ext cx="877159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smtClean="0">
                <a:latin typeface="Georgia"/>
                <a:cs typeface="Georgia"/>
              </a:rPr>
              <a:t>Source: U.S. Department of Education (2009).</a:t>
            </a:r>
            <a:endParaRPr lang="en-US" sz="1200" dirty="0">
              <a:latin typeface="Georgia"/>
              <a:cs typeface="Georgia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08313497"/>
              </p:ext>
            </p:extLst>
          </p:nvPr>
        </p:nvGraphicFramePr>
        <p:xfrm>
          <a:off x="4617128" y="2461820"/>
          <a:ext cx="3536876" cy="33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05042714"/>
              </p:ext>
            </p:extLst>
          </p:nvPr>
        </p:nvGraphicFramePr>
        <p:xfrm>
          <a:off x="1080252" y="2461819"/>
          <a:ext cx="3536876" cy="3328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58475" y="3713206"/>
            <a:ext cx="1756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50F57"/>
                </a:solidFill>
                <a:latin typeface="Trebuchet MS"/>
                <a:cs typeface="Trebuchet MS"/>
              </a:rPr>
              <a:t>2-year institutions</a:t>
            </a:r>
            <a:endParaRPr lang="en-US" sz="2000" dirty="0">
              <a:solidFill>
                <a:srgbClr val="150F57"/>
              </a:solidFill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5561" y="3713206"/>
            <a:ext cx="1756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50F57"/>
                </a:solidFill>
                <a:latin typeface="Trebuchet MS"/>
                <a:cs typeface="Trebuchet MS"/>
              </a:rPr>
              <a:t>4</a:t>
            </a:r>
            <a:r>
              <a:rPr lang="en-US" sz="2000" dirty="0" smtClean="0">
                <a:solidFill>
                  <a:srgbClr val="150F57"/>
                </a:solidFill>
                <a:latin typeface="Trebuchet MS"/>
                <a:cs typeface="Trebuchet MS"/>
              </a:rPr>
              <a:t>-year institutions</a:t>
            </a:r>
            <a:endParaRPr lang="en-US" sz="2000" dirty="0">
              <a:solidFill>
                <a:srgbClr val="150F57"/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3119" y="4054387"/>
            <a:ext cx="6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/>
                </a:solidFill>
                <a:latin typeface="Trebuchet MS"/>
                <a:cs typeface="Trebuchet MS"/>
              </a:rPr>
              <a:t>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4689" y="2912937"/>
            <a:ext cx="652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/>
                </a:solidFill>
                <a:latin typeface="Trebuchet MS"/>
                <a:cs typeface="Trebuchet MS"/>
              </a:rPr>
              <a:t>¼</a:t>
            </a:r>
          </a:p>
        </p:txBody>
      </p:sp>
    </p:spTree>
    <p:extLst>
      <p:ext uri="{BB962C8B-B14F-4D97-AF65-F5344CB8AC3E}">
        <p14:creationId xmlns:p14="http://schemas.microsoft.com/office/powerpoint/2010/main" val="112093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602" y="317747"/>
            <a:ext cx="8576797" cy="10543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developmental Math Students</a:t>
            </a:r>
            <a:br>
              <a:rPr lang="en-US" dirty="0" smtClean="0"/>
            </a:br>
            <a:r>
              <a:rPr lang="en-US" dirty="0" smtClean="0"/>
              <a:t>don’t advance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204" y="5987979"/>
            <a:ext cx="877159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smtClean="0">
                <a:latin typeface="Georgia"/>
                <a:cs typeface="Georgia"/>
              </a:rPr>
              <a:t>Source: The Charles A. Dana Center at The University of Texas at Austin (2015).</a:t>
            </a:r>
            <a:endParaRPr lang="en-US" sz="1200" dirty="0">
              <a:latin typeface="Georgia"/>
              <a:cs typeface="Georgi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60426" y="1778448"/>
            <a:ext cx="1637997" cy="4114800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rebuchet MS"/>
                <a:cs typeface="Trebuchet MS"/>
              </a:rPr>
              <a:t>Remedial math students</a:t>
            </a:r>
            <a:endParaRPr lang="en-US" sz="2400" dirty="0">
              <a:latin typeface="Trebuchet MS"/>
              <a:cs typeface="Trebuchet M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53002" y="4658808"/>
            <a:ext cx="1637997" cy="1234440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/>
                <a:cs typeface="Trebuchet MS"/>
              </a:rPr>
              <a:t>30% take college-level math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29936" y="5253168"/>
            <a:ext cx="1637997" cy="640080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896487" y="4658808"/>
            <a:ext cx="851063" cy="1234440"/>
          </a:xfrm>
          <a:prstGeom prst="rightArrow">
            <a:avLst>
              <a:gd name="adj1" fmla="val 50000"/>
              <a:gd name="adj2" fmla="val 65586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90999" y="5253168"/>
            <a:ext cx="851063" cy="617220"/>
          </a:xfrm>
          <a:prstGeom prst="rightArrow">
            <a:avLst>
              <a:gd name="adj1" fmla="val 50000"/>
              <a:gd name="adj2" fmla="val 65586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55866" y="4317968"/>
            <a:ext cx="1479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50F56"/>
                </a:solidFill>
                <a:latin typeface="Trebuchet MS"/>
                <a:cs typeface="Trebuchet MS"/>
              </a:rPr>
              <a:t>15% </a:t>
            </a:r>
            <a:r>
              <a:rPr lang="en-US" b="1" i="1" dirty="0" smtClean="0">
                <a:solidFill>
                  <a:srgbClr val="150F56"/>
                </a:solidFill>
                <a:latin typeface="Trebuchet MS"/>
                <a:cs typeface="Trebuchet MS"/>
              </a:rPr>
              <a:t>pass</a:t>
            </a:r>
            <a:r>
              <a:rPr lang="en-US" b="1" dirty="0" smtClean="0">
                <a:solidFill>
                  <a:srgbClr val="150F56"/>
                </a:solidFill>
                <a:latin typeface="Trebuchet MS"/>
                <a:cs typeface="Trebuchet MS"/>
              </a:rPr>
              <a:t> </a:t>
            </a:r>
            <a:r>
              <a:rPr lang="en-US" b="1" dirty="0">
                <a:solidFill>
                  <a:srgbClr val="150F56"/>
                </a:solidFill>
                <a:latin typeface="Trebuchet MS"/>
                <a:cs typeface="Trebuchet MS"/>
              </a:rPr>
              <a:t>college-level </a:t>
            </a:r>
            <a:r>
              <a:rPr lang="en-US" b="1" dirty="0" smtClean="0">
                <a:solidFill>
                  <a:srgbClr val="150F56"/>
                </a:solidFill>
                <a:latin typeface="Trebuchet MS"/>
                <a:cs typeface="Trebuchet MS"/>
              </a:rPr>
              <a:t>math</a:t>
            </a:r>
            <a:endParaRPr lang="en-US" b="1" dirty="0">
              <a:solidFill>
                <a:srgbClr val="150F5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1785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dirty="0" smtClean="0"/>
              <a:t>College Algebra is intended to prepare students for Calculus.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17747"/>
            <a:ext cx="8381260" cy="1054394"/>
          </a:xfrm>
        </p:spPr>
        <p:txBody>
          <a:bodyPr/>
          <a:lstStyle/>
          <a:p>
            <a:r>
              <a:rPr lang="en-US" dirty="0" smtClean="0"/>
              <a:t>Not getting the math they need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204" y="5987979"/>
            <a:ext cx="877159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smtClean="0">
                <a:latin typeface="Georgia"/>
                <a:cs typeface="Georgia"/>
              </a:rPr>
              <a:t>Sources: Small (2002), Dunbar (2005), </a:t>
            </a:r>
            <a:r>
              <a:rPr lang="en-US" sz="1200" dirty="0" err="1" smtClean="0">
                <a:latin typeface="Georgia"/>
                <a:cs typeface="Georgia"/>
              </a:rPr>
              <a:t>Burdman</a:t>
            </a:r>
            <a:r>
              <a:rPr lang="en-US" sz="1200" dirty="0" smtClean="0">
                <a:latin typeface="Georgia"/>
                <a:cs typeface="Georgia"/>
              </a:rPr>
              <a:t> (2015), Chen &amp; </a:t>
            </a:r>
            <a:r>
              <a:rPr lang="en-US" sz="1200" dirty="0" err="1" smtClean="0">
                <a:latin typeface="Georgia"/>
                <a:cs typeface="Georgia"/>
              </a:rPr>
              <a:t>Soldner</a:t>
            </a:r>
            <a:r>
              <a:rPr lang="en-US" sz="1200" dirty="0" smtClean="0">
                <a:latin typeface="Georgia"/>
                <a:cs typeface="Georgia"/>
              </a:rPr>
              <a:t> (2013)</a:t>
            </a:r>
            <a:r>
              <a:rPr lang="en-US" sz="1200" dirty="0">
                <a:latin typeface="Georgia"/>
                <a:cs typeface="Georgia"/>
              </a:rPr>
              <a:t>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00644934"/>
              </p:ext>
            </p:extLst>
          </p:nvPr>
        </p:nvGraphicFramePr>
        <p:xfrm>
          <a:off x="5424382" y="3119639"/>
          <a:ext cx="2741864" cy="277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856846" y="2267206"/>
            <a:ext cx="1637997" cy="3653474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/>
                <a:cs typeface="Trebuchet MS"/>
              </a:rPr>
              <a:t>Of students who take Algebra</a:t>
            </a:r>
            <a:r>
              <a:rPr lang="is-IS" sz="2000" dirty="0" smtClean="0">
                <a:latin typeface="Trebuchet MS"/>
                <a:cs typeface="Trebuchet MS"/>
              </a:rPr>
              <a:t>…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99740" y="5527487"/>
            <a:ext cx="1637997" cy="365760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899115" y="5527487"/>
            <a:ext cx="1100626" cy="365760"/>
          </a:xfrm>
          <a:prstGeom prst="rightArrow">
            <a:avLst>
              <a:gd name="adj1" fmla="val 50000"/>
              <a:gd name="adj2" fmla="val 65586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70961" y="4523694"/>
            <a:ext cx="1483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b="1" dirty="0" smtClean="0">
                <a:solidFill>
                  <a:srgbClr val="150F56"/>
                </a:solidFill>
                <a:latin typeface="Trebuchet MS"/>
                <a:cs typeface="Trebuchet MS"/>
              </a:rPr>
              <a:t>…</a:t>
            </a:r>
            <a:r>
              <a:rPr lang="en-US" sz="2000" b="1" dirty="0">
                <a:solidFill>
                  <a:srgbClr val="150F56"/>
                </a:solidFill>
                <a:latin typeface="Trebuchet MS"/>
                <a:cs typeface="Trebuchet MS"/>
              </a:rPr>
              <a:t>o</a:t>
            </a:r>
            <a:r>
              <a:rPr lang="en-US" sz="2000" b="1" dirty="0" smtClean="0">
                <a:solidFill>
                  <a:srgbClr val="150F56"/>
                </a:solidFill>
                <a:latin typeface="Trebuchet MS"/>
                <a:cs typeface="Trebuchet MS"/>
              </a:rPr>
              <a:t>nly </a:t>
            </a:r>
            <a:r>
              <a:rPr lang="en-US" sz="2000" b="1" dirty="0">
                <a:solidFill>
                  <a:srgbClr val="150F56"/>
                </a:solidFill>
                <a:latin typeface="Trebuchet MS"/>
                <a:cs typeface="Trebuchet MS"/>
              </a:rPr>
              <a:t>10% take Calculus </a:t>
            </a:r>
            <a:r>
              <a:rPr lang="en-US" sz="2000" b="1" dirty="0" smtClean="0">
                <a:solidFill>
                  <a:srgbClr val="150F56"/>
                </a:solidFill>
                <a:latin typeface="Trebuchet MS"/>
                <a:cs typeface="Trebuchet MS"/>
              </a:rPr>
              <a:t>1</a:t>
            </a:r>
            <a:endParaRPr lang="en-US" sz="2000" b="1" dirty="0">
              <a:solidFill>
                <a:srgbClr val="150F56"/>
              </a:solidFill>
              <a:latin typeface="Trebuchet MS"/>
              <a:cs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4389" y="2436966"/>
            <a:ext cx="323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50F56"/>
                </a:solidFill>
                <a:latin typeface="Trebuchet MS"/>
                <a:cs typeface="Trebuchet MS"/>
              </a:rPr>
              <a:t>Student enrollments in different majors</a:t>
            </a:r>
            <a:endParaRPr lang="en-US" sz="2000" b="1" dirty="0">
              <a:solidFill>
                <a:srgbClr val="150F56"/>
              </a:solidFill>
              <a:latin typeface="Trebuchet MS"/>
              <a:cs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9358" y="3719704"/>
            <a:ext cx="114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Trebuchet MS"/>
                <a:cs typeface="Trebuchet MS"/>
              </a:rPr>
              <a:t>Require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  <a:latin typeface="Trebuchet MS"/>
                <a:cs typeface="Trebuchet MS"/>
              </a:rPr>
              <a:t>Calculus</a:t>
            </a:r>
            <a:endParaRPr lang="en-US" b="1" dirty="0">
              <a:solidFill>
                <a:schemeClr val="bg2"/>
              </a:solidFill>
              <a:latin typeface="Trebuchet MS"/>
              <a:cs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6742" y="4440358"/>
            <a:ext cx="2117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0F56"/>
                </a:solidFill>
                <a:latin typeface="Trebuchet MS"/>
                <a:cs typeface="Trebuchet MS"/>
              </a:rPr>
              <a:t>Do not</a:t>
            </a:r>
          </a:p>
          <a:p>
            <a:r>
              <a:rPr lang="en-US" b="1" dirty="0">
                <a:solidFill>
                  <a:srgbClr val="150F56"/>
                </a:solidFill>
                <a:latin typeface="Trebuchet MS"/>
                <a:cs typeface="Trebuchet MS"/>
              </a:rPr>
              <a:t>r</a:t>
            </a:r>
            <a:r>
              <a:rPr lang="en-US" b="1" dirty="0" smtClean="0">
                <a:solidFill>
                  <a:srgbClr val="150F56"/>
                </a:solidFill>
                <a:latin typeface="Trebuchet MS"/>
                <a:cs typeface="Trebuchet MS"/>
              </a:rPr>
              <a:t>equire Calculus</a:t>
            </a:r>
            <a:endParaRPr lang="en-US" b="1" dirty="0">
              <a:solidFill>
                <a:srgbClr val="150F5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5280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2400" i="1" dirty="0" smtClean="0"/>
              <a:t>“</a:t>
            </a:r>
            <a:r>
              <a:rPr lang="en-US" sz="2400" i="1" dirty="0"/>
              <a:t>The broad audience in College Algebra makes it challenging to organize this important course as a true stepping stone to Calculus</a:t>
            </a:r>
            <a:r>
              <a:rPr lang="en-US" sz="2400" i="1" dirty="0" smtClean="0"/>
              <a:t>.”</a:t>
            </a:r>
          </a:p>
          <a:p>
            <a:pPr marL="45720" indent="0" algn="ctr">
              <a:buNone/>
            </a:pPr>
            <a:endParaRPr lang="en-US" sz="2400" i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17747"/>
            <a:ext cx="8381260" cy="10543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College Algebra doesn’t work for STEM majors, either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204" y="5987979"/>
            <a:ext cx="877159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smtClean="0">
                <a:latin typeface="Georgia"/>
                <a:cs typeface="Georgia"/>
              </a:rPr>
              <a:t>Source: The </a:t>
            </a:r>
            <a:r>
              <a:rPr lang="en-US" sz="1200" dirty="0">
                <a:latin typeface="Georgia"/>
                <a:cs typeface="Georgia"/>
              </a:rPr>
              <a:t>University System of Georgia Mathematics Task </a:t>
            </a:r>
            <a:r>
              <a:rPr lang="en-US" sz="1200" dirty="0" smtClean="0">
                <a:latin typeface="Georgia"/>
                <a:cs typeface="Georgia"/>
              </a:rPr>
              <a:t>Force</a:t>
            </a:r>
            <a:r>
              <a:rPr lang="en-US" sz="1200" dirty="0">
                <a:latin typeface="Georgia"/>
                <a:cs typeface="Georgia"/>
              </a:rPr>
              <a:t> </a:t>
            </a:r>
            <a:r>
              <a:rPr lang="en-US" sz="1200" dirty="0" smtClean="0">
                <a:latin typeface="Georgia"/>
                <a:cs typeface="Georgia"/>
              </a:rPr>
              <a:t>(</a:t>
            </a:r>
            <a:r>
              <a:rPr lang="en-US" sz="1200" dirty="0">
                <a:latin typeface="Georgia"/>
                <a:cs typeface="Georgia"/>
              </a:rPr>
              <a:t>2013).</a:t>
            </a:r>
          </a:p>
        </p:txBody>
      </p:sp>
    </p:spTree>
    <p:extLst>
      <p:ext uri="{BB962C8B-B14F-4D97-AF65-F5344CB8AC3E}">
        <p14:creationId xmlns:p14="http://schemas.microsoft.com/office/powerpoint/2010/main" val="371911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 smtClean="0"/>
              <a:t>About </a:t>
            </a:r>
            <a:r>
              <a:rPr lang="en-US" sz="2400" b="1" i="1" dirty="0" smtClean="0"/>
              <a:t>one third </a:t>
            </a:r>
            <a:r>
              <a:rPr lang="en-US" sz="2400" dirty="0" smtClean="0"/>
              <a:t>of students transfer at least once.</a:t>
            </a:r>
          </a:p>
          <a:p>
            <a:endParaRPr lang="en-US" sz="2400" dirty="0" smtClean="0"/>
          </a:p>
          <a:p>
            <a:r>
              <a:rPr lang="en-US" sz="2400" dirty="0" smtClean="0"/>
              <a:t>Many of these students’ math credits don’t transfer.</a:t>
            </a:r>
          </a:p>
          <a:p>
            <a:pPr lvl="1"/>
            <a:r>
              <a:rPr lang="en-US" sz="2000" dirty="0" smtClean="0"/>
              <a:t>And if they do, the credits don’t apply to their specific major or program of study.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17747"/>
            <a:ext cx="8381260" cy="1054394"/>
          </a:xfrm>
        </p:spPr>
        <p:txBody>
          <a:bodyPr/>
          <a:lstStyle/>
          <a:p>
            <a:r>
              <a:rPr lang="en-US" dirty="0" smtClean="0"/>
              <a:t>Transfer and Applicability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3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Many are developing multiple pathways like these: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17747"/>
            <a:ext cx="8381260" cy="10543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solution: modernized math pathways connected to majors</a:t>
            </a:r>
            <a:endParaRPr lang="en-US" i="1" dirty="0"/>
          </a:p>
        </p:txBody>
      </p:sp>
      <p:sp>
        <p:nvSpPr>
          <p:cNvPr id="6" name="Right Arrow 5"/>
          <p:cNvSpPr/>
          <p:nvPr/>
        </p:nvSpPr>
        <p:spPr>
          <a:xfrm>
            <a:off x="545999" y="2298352"/>
            <a:ext cx="3998132" cy="1215223"/>
          </a:xfrm>
          <a:prstGeom prst="rightArrow">
            <a:avLst>
              <a:gd name="adj1" fmla="val 68590"/>
              <a:gd name="adj2" fmla="val 92102"/>
            </a:avLst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rebuchet MS"/>
                <a:cs typeface="Trebuchet MS"/>
              </a:rPr>
              <a:t>Statistical reasoning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45999" y="3620408"/>
            <a:ext cx="4118732" cy="1215223"/>
          </a:xfrm>
          <a:prstGeom prst="rightArrow">
            <a:avLst>
              <a:gd name="adj1" fmla="val 68590"/>
              <a:gd name="adj2" fmla="val 92102"/>
            </a:avLst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rebuchet MS"/>
                <a:cs typeface="Trebuchet MS"/>
              </a:rPr>
              <a:t>Quantitative reasoning, math methods, or math modeling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45999" y="4942461"/>
            <a:ext cx="3998132" cy="1215223"/>
          </a:xfrm>
          <a:prstGeom prst="rightArrow">
            <a:avLst>
              <a:gd name="adj1" fmla="val 68590"/>
              <a:gd name="adj2" fmla="val 92102"/>
            </a:avLst>
          </a:prstGeom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rebuchet MS"/>
                <a:cs typeface="Trebuchet MS"/>
              </a:rPr>
              <a:t>Algebra and Calculus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722181" y="2298352"/>
            <a:ext cx="3845732" cy="1215223"/>
          </a:xfrm>
          <a:prstGeom prst="rightArrow">
            <a:avLst>
              <a:gd name="adj1" fmla="val 68590"/>
              <a:gd name="adj2" fmla="val 92102"/>
            </a:avLst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rebuchet MS"/>
                <a:cs typeface="Trebuchet MS"/>
              </a:rPr>
              <a:t>Social sciences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722181" y="3620408"/>
            <a:ext cx="3845732" cy="1215223"/>
          </a:xfrm>
          <a:prstGeom prst="rightArrow">
            <a:avLst>
              <a:gd name="adj1" fmla="val 68590"/>
              <a:gd name="adj2" fmla="val 92102"/>
            </a:avLst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rebuchet MS"/>
                <a:cs typeface="Trebuchet MS"/>
              </a:rPr>
              <a:t>Humanities and fine arts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722181" y="4942461"/>
            <a:ext cx="3845732" cy="1215223"/>
          </a:xfrm>
          <a:prstGeom prst="rightArrow">
            <a:avLst>
              <a:gd name="adj1" fmla="val 68590"/>
              <a:gd name="adj2" fmla="val 92102"/>
            </a:avLst>
          </a:prstGeom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rebuchet MS"/>
                <a:cs typeface="Trebuchet MS"/>
              </a:rPr>
              <a:t>STEM and business</a:t>
            </a:r>
          </a:p>
        </p:txBody>
      </p:sp>
    </p:spTree>
    <p:extLst>
      <p:ext uri="{BB962C8B-B14F-4D97-AF65-F5344CB8AC3E}">
        <p14:creationId xmlns:p14="http://schemas.microsoft.com/office/powerpoint/2010/main" val="85948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3973" y="2784281"/>
            <a:ext cx="8576054" cy="326719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Autofit/>
          </a:bodyPr>
          <a:lstStyle/>
          <a:p>
            <a:pPr marL="45720" indent="0">
              <a:lnSpc>
                <a:spcPct val="80000"/>
              </a:lnSpc>
              <a:buNone/>
            </a:pPr>
            <a:r>
              <a:rPr lang="en-US" sz="1600" dirty="0" smtClean="0">
                <a:latin typeface="Courier"/>
                <a:cs typeface="Courier"/>
              </a:rPr>
              <a:t>MATH 1001  Quantitative Reasoning</a:t>
            </a:r>
          </a:p>
          <a:p>
            <a:pPr marL="50292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>
                <a:latin typeface="Courier"/>
                <a:cs typeface="Courier"/>
              </a:rPr>
              <a:t>Logic</a:t>
            </a:r>
          </a:p>
          <a:p>
            <a:pPr marL="1051560" lvl="2" indent="-457200">
              <a:lnSpc>
                <a:spcPct val="80000"/>
              </a:lnSpc>
            </a:pPr>
            <a:r>
              <a:rPr lang="en-US" sz="1200" dirty="0" smtClean="0">
                <a:latin typeface="Courier"/>
                <a:cs typeface="Courier"/>
              </a:rPr>
              <a:t>Negations</a:t>
            </a:r>
            <a:r>
              <a:rPr lang="en-US" sz="1200" dirty="0">
                <a:latin typeface="Courier"/>
                <a:cs typeface="Courier"/>
              </a:rPr>
              <a:t>, Quantifiers, Conditional Statements, </a:t>
            </a:r>
            <a:r>
              <a:rPr lang="en-US" sz="1200" dirty="0" smtClean="0">
                <a:latin typeface="Courier"/>
                <a:cs typeface="Courier"/>
              </a:rPr>
              <a:t>Converses</a:t>
            </a:r>
          </a:p>
          <a:p>
            <a:pPr marL="1051560" lvl="2" indent="-457200">
              <a:lnSpc>
                <a:spcPct val="80000"/>
              </a:lnSpc>
            </a:pPr>
            <a:r>
              <a:rPr lang="en-US" sz="1200" dirty="0" smtClean="0">
                <a:latin typeface="Courier"/>
                <a:cs typeface="Courier"/>
              </a:rPr>
              <a:t>Inductive </a:t>
            </a:r>
            <a:r>
              <a:rPr lang="en-US" sz="1200" dirty="0">
                <a:latin typeface="Courier"/>
                <a:cs typeface="Courier"/>
              </a:rPr>
              <a:t>and Deductive Reasoning, Valid Arguments </a:t>
            </a:r>
          </a:p>
          <a:p>
            <a:pPr marL="50292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>
                <a:latin typeface="Courier"/>
                <a:cs typeface="Courier"/>
              </a:rPr>
              <a:t>Basic Probability </a:t>
            </a:r>
          </a:p>
          <a:p>
            <a:pPr marL="50292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>
                <a:latin typeface="Courier"/>
                <a:cs typeface="Courier"/>
              </a:rPr>
              <a:t>Data </a:t>
            </a:r>
            <a:r>
              <a:rPr lang="en-US" sz="1600" dirty="0" smtClean="0">
                <a:latin typeface="Courier"/>
                <a:cs typeface="Courier"/>
              </a:rPr>
              <a:t>Analysis</a:t>
            </a:r>
            <a:endParaRPr lang="en-US" sz="1600" dirty="0">
              <a:latin typeface="Courier"/>
              <a:cs typeface="Courier"/>
            </a:endParaRPr>
          </a:p>
          <a:p>
            <a:pPr marL="1051560" lvl="2" indent="-457200">
              <a:lnSpc>
                <a:spcPct val="80000"/>
              </a:lnSpc>
            </a:pPr>
            <a:r>
              <a:rPr lang="en-US" sz="1200" dirty="0" smtClean="0">
                <a:latin typeface="Courier"/>
                <a:cs typeface="Courier"/>
              </a:rPr>
              <a:t>Basic </a:t>
            </a:r>
            <a:r>
              <a:rPr lang="en-US" sz="1200" dirty="0">
                <a:latin typeface="Courier"/>
                <a:cs typeface="Courier"/>
              </a:rPr>
              <a:t>Descriptive Statistics (Mean, Median, Mode, </a:t>
            </a:r>
            <a:r>
              <a:rPr lang="en-US" sz="1200" dirty="0" smtClean="0">
                <a:latin typeface="Courier"/>
                <a:cs typeface="Courier"/>
              </a:rPr>
              <a:t>Standard Deviation)</a:t>
            </a:r>
          </a:p>
          <a:p>
            <a:pPr marL="1051560" lvl="2" indent="-457200">
              <a:lnSpc>
                <a:spcPct val="80000"/>
              </a:lnSpc>
            </a:pPr>
            <a:r>
              <a:rPr lang="en-US" sz="1200" dirty="0" smtClean="0">
                <a:latin typeface="Courier"/>
                <a:cs typeface="Courier"/>
              </a:rPr>
              <a:t>Correlation</a:t>
            </a:r>
            <a:r>
              <a:rPr lang="en-US" sz="1200" dirty="0">
                <a:latin typeface="Courier"/>
                <a:cs typeface="Courier"/>
              </a:rPr>
              <a:t>, Causality, and </a:t>
            </a:r>
            <a:r>
              <a:rPr lang="en-US" sz="1200" dirty="0" smtClean="0">
                <a:latin typeface="Courier"/>
                <a:cs typeface="Courier"/>
              </a:rPr>
              <a:t>Inferences</a:t>
            </a:r>
            <a:endParaRPr lang="en-US" sz="1200" dirty="0">
              <a:latin typeface="Courier"/>
              <a:cs typeface="Courier"/>
            </a:endParaRPr>
          </a:p>
          <a:p>
            <a:pPr marL="1051560" lvl="2" indent="-457200">
              <a:lnSpc>
                <a:spcPct val="80000"/>
              </a:lnSpc>
            </a:pPr>
            <a:r>
              <a:rPr lang="en-US" sz="1200" dirty="0" smtClean="0">
                <a:latin typeface="Courier"/>
                <a:cs typeface="Courier"/>
              </a:rPr>
              <a:t>Interpreting </a:t>
            </a:r>
            <a:r>
              <a:rPr lang="en-US" sz="1200" dirty="0">
                <a:latin typeface="Courier"/>
                <a:cs typeface="Courier"/>
              </a:rPr>
              <a:t>Graphical </a:t>
            </a:r>
            <a:r>
              <a:rPr lang="en-US" sz="1200" dirty="0" smtClean="0">
                <a:latin typeface="Courier"/>
                <a:cs typeface="Courier"/>
              </a:rPr>
              <a:t>Displays</a:t>
            </a:r>
            <a:endParaRPr lang="en-US" sz="1200" dirty="0">
              <a:latin typeface="Courier"/>
              <a:cs typeface="Courier"/>
            </a:endParaRPr>
          </a:p>
          <a:p>
            <a:pPr marL="1051560" lvl="2" indent="-457200">
              <a:lnSpc>
                <a:spcPct val="80000"/>
              </a:lnSpc>
            </a:pPr>
            <a:r>
              <a:rPr lang="en-US" sz="1200" dirty="0" smtClean="0">
                <a:latin typeface="Courier"/>
                <a:cs typeface="Courier"/>
              </a:rPr>
              <a:t>Sampling </a:t>
            </a:r>
            <a:r>
              <a:rPr lang="en-US" sz="1200" dirty="0">
                <a:latin typeface="Courier"/>
                <a:cs typeface="Courier"/>
              </a:rPr>
              <a:t>and </a:t>
            </a:r>
            <a:r>
              <a:rPr lang="en-US" sz="1200" dirty="0" smtClean="0">
                <a:latin typeface="Courier"/>
                <a:cs typeface="Courier"/>
              </a:rPr>
              <a:t>Randomness</a:t>
            </a:r>
            <a:endParaRPr lang="en-US" sz="1200" dirty="0">
              <a:latin typeface="Courier"/>
              <a:cs typeface="Courier"/>
            </a:endParaRPr>
          </a:p>
          <a:p>
            <a:pPr marL="50292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>
                <a:latin typeface="Courier"/>
                <a:cs typeface="Courier"/>
              </a:rPr>
              <a:t>Modeling from </a:t>
            </a:r>
            <a:r>
              <a:rPr lang="en-US" sz="1600" dirty="0" smtClean="0">
                <a:latin typeface="Courier"/>
                <a:cs typeface="Courier"/>
              </a:rPr>
              <a:t>Data</a:t>
            </a:r>
          </a:p>
          <a:p>
            <a:pPr marL="1051560" lvl="2" indent="-457200">
              <a:lnSpc>
                <a:spcPct val="80000"/>
              </a:lnSpc>
            </a:pPr>
            <a:r>
              <a:rPr lang="en-US" sz="1200" dirty="0" smtClean="0">
                <a:latin typeface="Courier"/>
                <a:cs typeface="Courier"/>
              </a:rPr>
              <a:t>Function </a:t>
            </a:r>
            <a:r>
              <a:rPr lang="en-US" sz="1200" dirty="0">
                <a:latin typeface="Courier"/>
                <a:cs typeface="Courier"/>
              </a:rPr>
              <a:t>Concepts (Definition, Notation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pPr marL="1051560" lvl="2" indent="-457200">
              <a:lnSpc>
                <a:spcPct val="80000"/>
              </a:lnSpc>
            </a:pPr>
            <a:r>
              <a:rPr lang="en-US" sz="1200" dirty="0" smtClean="0">
                <a:latin typeface="Courier"/>
                <a:cs typeface="Courier"/>
              </a:rPr>
              <a:t>Scatter Plots</a:t>
            </a:r>
            <a:endParaRPr lang="en-US" sz="1200" dirty="0">
              <a:latin typeface="Courier"/>
              <a:cs typeface="Courier"/>
            </a:endParaRPr>
          </a:p>
          <a:p>
            <a:pPr marL="1051560" lvl="2" indent="-457200">
              <a:lnSpc>
                <a:spcPct val="80000"/>
              </a:lnSpc>
            </a:pPr>
            <a:r>
              <a:rPr lang="en-US" sz="1200" dirty="0" smtClean="0">
                <a:latin typeface="Courier"/>
                <a:cs typeface="Courier"/>
              </a:rPr>
              <a:t>Linear </a:t>
            </a:r>
            <a:r>
              <a:rPr lang="en-US" sz="1200" dirty="0">
                <a:latin typeface="Courier"/>
                <a:cs typeface="Courier"/>
              </a:rPr>
              <a:t>Models and Regression </a:t>
            </a:r>
            <a:r>
              <a:rPr lang="en-US" sz="1200" dirty="0" smtClean="0">
                <a:latin typeface="Courier"/>
                <a:cs typeface="Courier"/>
              </a:rPr>
              <a:t>Lines</a:t>
            </a:r>
          </a:p>
          <a:p>
            <a:pPr marL="1051560" lvl="2" indent="-457200">
              <a:lnSpc>
                <a:spcPct val="80000"/>
              </a:lnSpc>
            </a:pPr>
            <a:r>
              <a:rPr lang="en-US" sz="1200" dirty="0" smtClean="0">
                <a:latin typeface="Courier"/>
                <a:cs typeface="Courier"/>
              </a:rPr>
              <a:t>Quadratic Models</a:t>
            </a:r>
            <a:endParaRPr lang="en-US" sz="1200" dirty="0">
              <a:latin typeface="Courier"/>
              <a:cs typeface="Courier"/>
            </a:endParaRPr>
          </a:p>
          <a:p>
            <a:pPr marL="1051560" lvl="2" indent="-457200">
              <a:lnSpc>
                <a:spcPct val="80000"/>
              </a:lnSpc>
            </a:pPr>
            <a:r>
              <a:rPr lang="en-US" sz="1200" dirty="0">
                <a:latin typeface="Courier"/>
                <a:cs typeface="Courier"/>
              </a:rPr>
              <a:t>E</a:t>
            </a:r>
            <a:r>
              <a:rPr lang="en-US" sz="1200" dirty="0" smtClean="0">
                <a:latin typeface="Courier"/>
                <a:cs typeface="Courier"/>
              </a:rPr>
              <a:t>xponential Models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17747"/>
            <a:ext cx="8381260" cy="10543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Example: Quantitative Reasoning</a:t>
            </a:r>
            <a:endParaRPr lang="en-US" i="1" dirty="0"/>
          </a:p>
        </p:txBody>
      </p:sp>
      <p:sp>
        <p:nvSpPr>
          <p:cNvPr id="9" name="Right Arrow 8"/>
          <p:cNvSpPr/>
          <p:nvPr/>
        </p:nvSpPr>
        <p:spPr>
          <a:xfrm>
            <a:off x="545999" y="1569058"/>
            <a:ext cx="4118732" cy="1215223"/>
          </a:xfrm>
          <a:prstGeom prst="rightArrow">
            <a:avLst>
              <a:gd name="adj1" fmla="val 68590"/>
              <a:gd name="adj2" fmla="val 92102"/>
            </a:avLst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rebuchet MS"/>
                <a:cs typeface="Trebuchet MS"/>
              </a:rPr>
              <a:t>Quantitative reasoning, math methods, or math modeling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722181" y="1569058"/>
            <a:ext cx="3845732" cy="1215223"/>
          </a:xfrm>
          <a:prstGeom prst="rightArrow">
            <a:avLst>
              <a:gd name="adj1" fmla="val 68590"/>
              <a:gd name="adj2" fmla="val 92102"/>
            </a:avLst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rebuchet MS"/>
                <a:cs typeface="Trebuchet MS"/>
              </a:rPr>
              <a:t>Humanities and fine arts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204" y="6089579"/>
            <a:ext cx="877159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smtClean="0">
                <a:latin typeface="Georgia"/>
                <a:cs typeface="Georgia"/>
              </a:rPr>
              <a:t>Source: University System of Georgia, Quantitative Reasoning Course Description draft (2013).</a:t>
            </a:r>
            <a:endParaRPr lang="en-US" sz="12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0108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725" y="317747"/>
            <a:ext cx="8722551" cy="10543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How these</a:t>
            </a:r>
            <a:r>
              <a:rPr lang="en-US" dirty="0"/>
              <a:t> </a:t>
            </a:r>
            <a:r>
              <a:rPr lang="en-US" dirty="0" smtClean="0"/>
              <a:t>math pathways are helping</a:t>
            </a:r>
            <a:endParaRPr lang="en-US" i="1" dirty="0"/>
          </a:p>
        </p:txBody>
      </p:sp>
      <p:sp>
        <p:nvSpPr>
          <p:cNvPr id="6" name="Right Arrow 5"/>
          <p:cNvSpPr/>
          <p:nvPr/>
        </p:nvSpPr>
        <p:spPr>
          <a:xfrm>
            <a:off x="545999" y="1977864"/>
            <a:ext cx="2892703" cy="3703499"/>
          </a:xfrm>
          <a:prstGeom prst="rightArrow">
            <a:avLst>
              <a:gd name="adj1" fmla="val 68590"/>
              <a:gd name="adj2" fmla="val 5000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rebuchet MS"/>
                <a:cs typeface="Trebuchet MS"/>
              </a:rPr>
              <a:t>Before: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Better placement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Accelerated remediation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More support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468902" y="1977865"/>
            <a:ext cx="2443563" cy="3703499"/>
          </a:xfrm>
          <a:prstGeom prst="rightArrow">
            <a:avLst>
              <a:gd name="adj1" fmla="val 68590"/>
              <a:gd name="adj2" fmla="val 5000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rebuchet MS"/>
                <a:cs typeface="Trebuchet MS"/>
              </a:rPr>
              <a:t>After: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More success in all majors, programs, careers, and life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438702" y="1977864"/>
            <a:ext cx="3030200" cy="3703499"/>
          </a:xfrm>
          <a:prstGeom prst="rightArrow">
            <a:avLst>
              <a:gd name="adj1" fmla="val 68590"/>
              <a:gd name="adj2" fmla="val 5000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Trebuchet MS"/>
                <a:cs typeface="Trebuchet MS"/>
              </a:rPr>
              <a:t>Gateway math: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rebuchet MS"/>
                <a:cs typeface="Trebuchet MS"/>
              </a:rPr>
              <a:t>Different, </a:t>
            </a:r>
            <a:r>
              <a:rPr lang="en-US" sz="2000" i="1" dirty="0" smtClean="0">
                <a:latin typeface="Trebuchet MS"/>
                <a:cs typeface="Trebuchet MS"/>
              </a:rPr>
              <a:t>relevant</a:t>
            </a:r>
            <a:r>
              <a:rPr lang="en-US" sz="2000" dirty="0" smtClean="0">
                <a:latin typeface="Trebuchet MS"/>
                <a:cs typeface="Trebuchet MS"/>
              </a:rPr>
              <a:t> courses for different majors</a:t>
            </a:r>
          </a:p>
        </p:txBody>
      </p:sp>
    </p:spTree>
    <p:extLst>
      <p:ext uri="{BB962C8B-B14F-4D97-AF65-F5344CB8AC3E}">
        <p14:creationId xmlns:p14="http://schemas.microsoft.com/office/powerpoint/2010/main" val="206230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developing around the country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409528" y="6356350"/>
            <a:ext cx="4491041" cy="274320"/>
          </a:xfrm>
        </p:spPr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trends and</a:t>
            </a:r>
            <a:br>
              <a:rPr lang="en-US" dirty="0" smtClean="0"/>
            </a:br>
            <a:r>
              <a:rPr lang="en-US" dirty="0" smtClean="0"/>
              <a:t>the ampss coalition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8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17747"/>
            <a:ext cx="8381260" cy="1054394"/>
          </a:xfrm>
        </p:spPr>
        <p:txBody>
          <a:bodyPr/>
          <a:lstStyle/>
          <a:p>
            <a:r>
              <a:rPr lang="en-US" dirty="0" smtClean="0"/>
              <a:t>Increased national attention</a:t>
            </a:r>
            <a:endParaRPr lang="en-US" dirty="0"/>
          </a:p>
        </p:txBody>
      </p:sp>
      <p:pic>
        <p:nvPicPr>
          <p:cNvPr id="7" name="Picture 6" descr="Screen Shot 2015-04-01 at 8.02.56 A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>
          <a:xfrm>
            <a:off x="209802" y="1713769"/>
            <a:ext cx="2209446" cy="2720539"/>
          </a:xfrm>
          <a:prstGeom prst="rect">
            <a:avLst/>
          </a:prstGeom>
        </p:spPr>
      </p:pic>
      <p:pic>
        <p:nvPicPr>
          <p:cNvPr id="8" name="Picture 7" descr="Screen Shot 2015-04-01 at 8.02.56 A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0"/>
          <a:stretch/>
        </p:blipFill>
        <p:spPr>
          <a:xfrm>
            <a:off x="1710659" y="3603407"/>
            <a:ext cx="2109185" cy="26990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05081" y="5799094"/>
            <a:ext cx="5103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Georgia"/>
                <a:cs typeface="Georgia"/>
              </a:rPr>
              <a:t>Sources: National </a:t>
            </a:r>
            <a:r>
              <a:rPr lang="en-US" sz="1200" dirty="0">
                <a:latin typeface="Georgia"/>
                <a:cs typeface="Georgia"/>
              </a:rPr>
              <a:t>Research Council, 2013; President’s Council of Advisors on Science and Technology, </a:t>
            </a:r>
            <a:r>
              <a:rPr lang="en-US" sz="1200" dirty="0" smtClean="0">
                <a:latin typeface="Georgia"/>
                <a:cs typeface="Georgia"/>
              </a:rPr>
              <a:t>2012. </a:t>
            </a:r>
            <a:endParaRPr lang="en-US" sz="1200" dirty="0">
              <a:latin typeface="Georgia"/>
              <a:cs typeface="Georgia"/>
            </a:endParaRPr>
          </a:p>
        </p:txBody>
      </p:sp>
      <p:sp>
        <p:nvSpPr>
          <p:cNvPr id="12" name="Content Placeholder 10"/>
          <p:cNvSpPr>
            <a:spLocks noGrp="1"/>
          </p:cNvSpPr>
          <p:nvPr>
            <p:ph sz="half" idx="2"/>
          </p:nvPr>
        </p:nvSpPr>
        <p:spPr>
          <a:xfrm>
            <a:off x="3454052" y="2279079"/>
            <a:ext cx="2611286" cy="477120"/>
          </a:xfrm>
          <a:ln w="38100" cmpd="sng">
            <a:solidFill>
              <a:schemeClr val="tx2"/>
            </a:solidFill>
          </a:ln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en-US" sz="2000" dirty="0" smtClean="0"/>
              <a:t>College completion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half" idx="2"/>
          </p:nvPr>
        </p:nvSpPr>
        <p:spPr>
          <a:xfrm>
            <a:off x="4462948" y="3851741"/>
            <a:ext cx="3931356" cy="1264310"/>
          </a:xfrm>
        </p:spPr>
        <p:txBody>
          <a:bodyPr anchor="ctr">
            <a:normAutofit lnSpcReduction="10000"/>
          </a:bodyPr>
          <a:lstStyle/>
          <a:p>
            <a:pPr marL="365760" lvl="1" indent="0">
              <a:buNone/>
            </a:pPr>
            <a:r>
              <a:rPr lang="en-US" sz="2000" dirty="0" smtClean="0"/>
              <a:t>High </a:t>
            </a:r>
            <a:r>
              <a:rPr lang="en-US" sz="2000" dirty="0"/>
              <a:t>failure rates in mathematics are a primary barrier to college </a:t>
            </a:r>
            <a:r>
              <a:rPr lang="en-US" sz="2000" dirty="0" smtClean="0"/>
              <a:t>completion.</a:t>
            </a:r>
            <a:endParaRPr lang="en-US" sz="2000" dirty="0"/>
          </a:p>
        </p:txBody>
      </p:sp>
      <p:sp>
        <p:nvSpPr>
          <p:cNvPr id="15" name="Content Placeholder 10"/>
          <p:cNvSpPr>
            <a:spLocks noGrp="1"/>
          </p:cNvSpPr>
          <p:nvPr>
            <p:ph sz="half" idx="2"/>
          </p:nvPr>
        </p:nvSpPr>
        <p:spPr>
          <a:xfrm>
            <a:off x="6563858" y="2146597"/>
            <a:ext cx="2198402" cy="749729"/>
          </a:xfrm>
          <a:ln w="38100" cmpd="sng"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Importance of mathematics</a:t>
            </a:r>
          </a:p>
        </p:txBody>
      </p:sp>
      <p:cxnSp>
        <p:nvCxnSpPr>
          <p:cNvPr id="21" name="Straight Arrow Connector 20"/>
          <p:cNvCxnSpPr>
            <a:stCxn id="12" idx="2"/>
          </p:cNvCxnSpPr>
          <p:nvPr/>
        </p:nvCxnSpPr>
        <p:spPr>
          <a:xfrm>
            <a:off x="4759695" y="2756199"/>
            <a:ext cx="795252" cy="1095542"/>
          </a:xfrm>
          <a:prstGeom prst="straightConnector1">
            <a:avLst/>
          </a:prstGeom>
          <a:ln w="38100" cmpd="sng"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</p:cNvCxnSpPr>
          <p:nvPr/>
        </p:nvCxnSpPr>
        <p:spPr>
          <a:xfrm flipH="1">
            <a:off x="6801249" y="2896326"/>
            <a:ext cx="861810" cy="955415"/>
          </a:xfrm>
          <a:prstGeom prst="straightConnector1">
            <a:avLst/>
          </a:prstGeom>
          <a:ln w="38100" cmpd="sng"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latin typeface="Georgia"/>
              </a:rPr>
              <a:t>Understand the case for math pathways including national </a:t>
            </a:r>
            <a:r>
              <a:rPr lang="en-US" sz="2400" dirty="0" smtClean="0">
                <a:latin typeface="Georgia"/>
              </a:rPr>
              <a:t>trends</a:t>
            </a:r>
          </a:p>
          <a:p>
            <a:pPr lvl="0"/>
            <a:r>
              <a:rPr lang="en-US" sz="2400" dirty="0" smtClean="0"/>
              <a:t>See math pathways as a part of completion generally</a:t>
            </a:r>
            <a:endParaRPr lang="en-US" sz="2400" dirty="0">
              <a:latin typeface="Georgia"/>
            </a:endParaRPr>
          </a:p>
          <a:p>
            <a:pPr lvl="0"/>
            <a:r>
              <a:rPr lang="en-US" sz="2400" dirty="0">
                <a:latin typeface="Georgia"/>
              </a:rPr>
              <a:t>Understand </a:t>
            </a:r>
            <a:r>
              <a:rPr lang="en-US" sz="2400" dirty="0" smtClean="0">
                <a:latin typeface="Georgia"/>
              </a:rPr>
              <a:t>the AMPSS partnership and </a:t>
            </a:r>
            <a:r>
              <a:rPr lang="en-US" sz="2400" dirty="0">
                <a:latin typeface="Georgia"/>
              </a:rPr>
              <a:t>the state math task force process </a:t>
            </a:r>
          </a:p>
          <a:p>
            <a:pPr lvl="0"/>
            <a:r>
              <a:rPr lang="en-US" sz="2400" dirty="0">
                <a:latin typeface="Georgia"/>
              </a:rPr>
              <a:t>Understand roles at different levels: institutional and cross-institutional (state or regional)</a:t>
            </a:r>
          </a:p>
          <a:p>
            <a:pPr lvl="0"/>
            <a:r>
              <a:rPr lang="en-US" sz="2400" dirty="0" smtClean="0">
                <a:latin typeface="Georgia"/>
              </a:rPr>
              <a:t>Identify </a:t>
            </a:r>
            <a:r>
              <a:rPr lang="en-US" sz="2400" dirty="0">
                <a:latin typeface="Georgia"/>
              </a:rPr>
              <a:t>next steps to take to initiate work in institution, state, or </a:t>
            </a:r>
            <a:r>
              <a:rPr lang="en-US" sz="2400" dirty="0" smtClean="0">
                <a:latin typeface="Georgia"/>
              </a:rPr>
              <a:t>region</a:t>
            </a:r>
            <a:endParaRPr lang="en-US" sz="2400" dirty="0">
              <a:latin typeface="Georgia"/>
            </a:endParaRPr>
          </a:p>
          <a:p>
            <a:pPr marL="45720" indent="0">
              <a:buNone/>
            </a:pPr>
            <a:endParaRPr lang="en-US" sz="2400" dirty="0">
              <a:latin typeface="Georgi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Objectives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488" y="6356350"/>
            <a:ext cx="4491041" cy="274320"/>
          </a:xfrm>
        </p:spPr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0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17747"/>
            <a:ext cx="8381260" cy="1054394"/>
          </a:xfrm>
        </p:spPr>
        <p:txBody>
          <a:bodyPr/>
          <a:lstStyle/>
          <a:p>
            <a:r>
              <a:rPr lang="en-US" dirty="0" smtClean="0"/>
              <a:t>Mathematics Leaders Take Notice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81000" y="1719072"/>
            <a:ext cx="8305800" cy="463727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dirty="0">
                <a:solidFill>
                  <a:schemeClr val="tx1"/>
                </a:solidFill>
              </a:rPr>
              <a:t>“Unfortunately, there is often </a:t>
            </a:r>
            <a:r>
              <a:rPr lang="en-US" sz="4400" b="1" dirty="0">
                <a:solidFill>
                  <a:schemeClr val="tx1"/>
                </a:solidFill>
              </a:rPr>
              <a:t>a serious mismatch between the original rationale for a college algebra requirement and the actual needs of students who take the </a:t>
            </a:r>
            <a:r>
              <a:rPr lang="en-US" sz="4400" b="1" dirty="0" smtClean="0">
                <a:solidFill>
                  <a:schemeClr val="tx1"/>
                </a:solidFill>
              </a:rPr>
              <a:t>course</a:t>
            </a:r>
            <a:r>
              <a:rPr lang="en-US" sz="4400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“A </a:t>
            </a:r>
            <a:r>
              <a:rPr lang="en-US" sz="3800" dirty="0">
                <a:solidFill>
                  <a:schemeClr val="tx1"/>
                </a:solidFill>
              </a:rPr>
              <a:t>critically important task for </a:t>
            </a:r>
            <a:r>
              <a:rPr lang="en-US" sz="3800" dirty="0" smtClean="0">
                <a:solidFill>
                  <a:schemeClr val="tx1"/>
                </a:solidFill>
              </a:rPr>
              <a:t>mathematical </a:t>
            </a:r>
            <a:r>
              <a:rPr lang="en-US" sz="3800" dirty="0">
                <a:solidFill>
                  <a:schemeClr val="tx1"/>
                </a:solidFill>
              </a:rPr>
              <a:t>sciences departments at institutions with college algebra requirements is to clarify the rationale for requirements, determine the needs of students, and </a:t>
            </a:r>
            <a:r>
              <a:rPr lang="en-US" sz="3800" b="1" dirty="0">
                <a:solidFill>
                  <a:schemeClr val="tx1"/>
                </a:solidFill>
              </a:rPr>
              <a:t>ensure that </a:t>
            </a:r>
            <a:r>
              <a:rPr lang="en-US" sz="3800" b="1" dirty="0" smtClean="0">
                <a:solidFill>
                  <a:schemeClr val="tx1"/>
                </a:solidFill>
              </a:rPr>
              <a:t>the department’s </a:t>
            </a:r>
            <a:r>
              <a:rPr lang="en-US" sz="3800" b="1" dirty="0">
                <a:solidFill>
                  <a:schemeClr val="tx1"/>
                </a:solidFill>
              </a:rPr>
              <a:t>courses are aligned </a:t>
            </a:r>
            <a:r>
              <a:rPr lang="en-US" sz="3800" dirty="0">
                <a:solidFill>
                  <a:schemeClr val="tx1"/>
                </a:solidFill>
              </a:rPr>
              <a:t>with these findings.</a:t>
            </a:r>
            <a:r>
              <a:rPr lang="en-US" sz="3800" dirty="0" smtClean="0">
                <a:solidFill>
                  <a:schemeClr val="tx1"/>
                </a:solidFill>
              </a:rPr>
              <a:t>”</a:t>
            </a:r>
            <a:endParaRPr lang="en-US" sz="38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sz="2900" dirty="0">
                <a:solidFill>
                  <a:schemeClr val="tx1"/>
                </a:solidFill>
              </a:rPr>
              <a:t>—</a:t>
            </a:r>
            <a:r>
              <a:rPr lang="en-US" sz="2900" b="1" dirty="0">
                <a:solidFill>
                  <a:schemeClr val="tx1"/>
                </a:solidFill>
              </a:rPr>
              <a:t>Mathematics Association of America</a:t>
            </a:r>
            <a:r>
              <a:rPr lang="en-US" sz="2900" dirty="0">
                <a:solidFill>
                  <a:schemeClr val="tx1"/>
                </a:solidFill>
              </a:rPr>
              <a:t>,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chemeClr val="tx1"/>
                </a:solidFill>
              </a:rPr>
              <a:t>Committee on the Undergraduate Program in </a:t>
            </a:r>
            <a:r>
              <a:rPr lang="en-US" sz="2900" dirty="0" smtClean="0">
                <a:solidFill>
                  <a:schemeClr val="tx1"/>
                </a:solidFill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194401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615440"/>
            <a:ext cx="8407893" cy="4511039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Over the last year or so, several organizations have come together to address the issue of math pathways: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Many of them have already been doing work in this arena</a:t>
            </a:r>
            <a:r>
              <a:rPr lang="is-IS" dirty="0"/>
              <a:t>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17747"/>
            <a:ext cx="8381260" cy="1054394"/>
          </a:xfrm>
        </p:spPr>
        <p:txBody>
          <a:bodyPr/>
          <a:lstStyle/>
          <a:p>
            <a:r>
              <a:rPr lang="en-US" dirty="0" smtClean="0"/>
              <a:t>A new partnership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86296"/>
              </p:ext>
            </p:extLst>
          </p:nvPr>
        </p:nvGraphicFramePr>
        <p:xfrm>
          <a:off x="200041" y="2511974"/>
          <a:ext cx="8744661" cy="3067806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914887"/>
                <a:gridCol w="2914887"/>
                <a:gridCol w="2914887"/>
              </a:tblGrid>
              <a:tr h="7405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Education organizations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 professional societies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University and college associations</a:t>
                      </a:r>
                      <a:endParaRPr lang="en-US" dirty="0"/>
                    </a:p>
                  </a:txBody>
                  <a:tcPr anchor="ctr"/>
                </a:tc>
              </a:tr>
              <a:tr h="2327301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Carnegi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1" y="3278792"/>
            <a:ext cx="2837498" cy="984778"/>
          </a:xfrm>
          <a:prstGeom prst="rect">
            <a:avLst/>
          </a:prstGeom>
        </p:spPr>
      </p:pic>
      <p:pic>
        <p:nvPicPr>
          <p:cNvPr id="8" name="Picture 7" descr="Dana Center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1" y="5011199"/>
            <a:ext cx="2886812" cy="469402"/>
          </a:xfrm>
          <a:prstGeom prst="rect">
            <a:avLst/>
          </a:prstGeom>
        </p:spPr>
      </p:pic>
      <p:pic>
        <p:nvPicPr>
          <p:cNvPr id="9" name="Picture 8" descr="CBMS_logo_48p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3332304"/>
            <a:ext cx="2218028" cy="945236"/>
          </a:xfrm>
          <a:prstGeom prst="rect">
            <a:avLst/>
          </a:prstGeom>
        </p:spPr>
      </p:pic>
      <p:pic>
        <p:nvPicPr>
          <p:cNvPr id="11" name="Picture 10" descr="AASCU logo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58"/>
          <a:stretch/>
        </p:blipFill>
        <p:spPr>
          <a:xfrm>
            <a:off x="6099908" y="3321050"/>
            <a:ext cx="2766669" cy="419100"/>
          </a:xfrm>
          <a:prstGeom prst="rect">
            <a:avLst/>
          </a:prstGeom>
        </p:spPr>
      </p:pic>
      <p:pic>
        <p:nvPicPr>
          <p:cNvPr id="12" name="Picture 11" descr="APLU_Logo smal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92" y="4657465"/>
            <a:ext cx="1629973" cy="823136"/>
          </a:xfrm>
          <a:prstGeom prst="rect">
            <a:avLst/>
          </a:prstGeom>
        </p:spPr>
      </p:pic>
      <p:pic>
        <p:nvPicPr>
          <p:cNvPr id="13" name="Picture 12" descr="NASH 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42" y="3908537"/>
            <a:ext cx="2368058" cy="663464"/>
          </a:xfrm>
          <a:prstGeom prst="rect">
            <a:avLst/>
          </a:prstGeom>
        </p:spPr>
      </p:pic>
      <p:pic>
        <p:nvPicPr>
          <p:cNvPr id="7" name="Picture 6" descr="CCA logo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4" t="12256" r="11353" b="21206"/>
          <a:stretch/>
        </p:blipFill>
        <p:spPr>
          <a:xfrm>
            <a:off x="948738" y="4183960"/>
            <a:ext cx="1530350" cy="737289"/>
          </a:xfrm>
          <a:prstGeom prst="rect">
            <a:avLst/>
          </a:prstGeom>
        </p:spPr>
      </p:pic>
      <p:pic>
        <p:nvPicPr>
          <p:cNvPr id="14" name="Picture 13" descr="TPSE logo white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50" y="4819651"/>
            <a:ext cx="2889504" cy="622046"/>
          </a:xfrm>
          <a:prstGeom prst="rect">
            <a:avLst/>
          </a:prstGeom>
        </p:spPr>
      </p:pic>
      <p:sp>
        <p:nvSpPr>
          <p:cNvPr id="17" name="Text Box 2"/>
          <p:cNvSpPr txBox="1"/>
          <p:nvPr/>
        </p:nvSpPr>
        <p:spPr>
          <a:xfrm>
            <a:off x="3795218" y="4246748"/>
            <a:ext cx="2131210" cy="52350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/>
                <a:ea typeface="ＭＳ 明朝"/>
                <a:cs typeface="Times New Roman"/>
              </a:rPr>
              <a:t>Conference Board of</a:t>
            </a:r>
            <a:endParaRPr lang="en-US" sz="3200" dirty="0">
              <a:effectLst/>
              <a:ea typeface="ＭＳ 明朝"/>
              <a:cs typeface="Times New Roman"/>
            </a:endParaRPr>
          </a:p>
          <a:p>
            <a:pPr mar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/>
                <a:ea typeface="ＭＳ 明朝"/>
                <a:cs typeface="Times New Roman"/>
              </a:rPr>
              <a:t>Mathematical Sciences</a:t>
            </a:r>
            <a:endParaRPr lang="en-US" sz="32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906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5047"/>
            <a:ext cx="8381260" cy="1054394"/>
          </a:xfrm>
        </p:spPr>
        <p:txBody>
          <a:bodyPr/>
          <a:lstStyle/>
          <a:p>
            <a:r>
              <a:rPr lang="en-US" dirty="0" smtClean="0"/>
              <a:t>Not a new initiative</a:t>
            </a:r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241550" y="1655382"/>
            <a:ext cx="4660900" cy="4654737"/>
          </a:xfrm>
          <a:prstGeom prst="ellipse">
            <a:avLst/>
          </a:prstGeom>
          <a:noFill/>
          <a:ln w="571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5214665"/>
              </p:ext>
            </p:extLst>
          </p:nvPr>
        </p:nvGraphicFramePr>
        <p:xfrm>
          <a:off x="1930400" y="2163570"/>
          <a:ext cx="5283200" cy="374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97200" y="1972038"/>
            <a:ext cx="3149600" cy="188876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775111"/>
              </a:avLst>
            </a:prstTxWarp>
            <a:spAutoFit/>
          </a:bodyPr>
          <a:lstStyle/>
          <a:p>
            <a:pPr algn="ctr"/>
            <a:r>
              <a:rPr lang="en-US" sz="2800" dirty="0" smtClean="0"/>
              <a:t>College completion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333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dirty="0" smtClean="0"/>
              <a:t>In 40 states after five years:</a:t>
            </a:r>
          </a:p>
          <a:p>
            <a:pPr marL="45720" lvl="0" indent="0">
              <a:buNone/>
            </a:pPr>
            <a:endParaRPr lang="en-US" dirty="0" smtClean="0"/>
          </a:p>
          <a:p>
            <a:pPr marL="502920" lvl="0" indent="-457200">
              <a:buFont typeface="+mj-lt"/>
              <a:buAutoNum type="arabicPeriod"/>
            </a:pPr>
            <a:r>
              <a:rPr lang="en-US" dirty="0" smtClean="0"/>
              <a:t>Entry-level math courses exist and are:</a:t>
            </a:r>
          </a:p>
          <a:p>
            <a:pPr marL="777240" lvl="1" indent="-457200"/>
            <a:r>
              <a:rPr lang="en-US" dirty="0" smtClean="0"/>
              <a:t>rigorous and credit-bearing,</a:t>
            </a:r>
          </a:p>
          <a:p>
            <a:pPr marL="777240" lvl="1" indent="-457200"/>
            <a:r>
              <a:rPr lang="en-US" dirty="0" smtClean="0"/>
              <a:t>transferrable and applicable to majors across the state;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Most students are enrolled in the right pathway for their program of study;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Accelerated remediation gets students through college-level math in one year or less.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812" y="305047"/>
            <a:ext cx="8700376" cy="1054394"/>
          </a:xfrm>
        </p:spPr>
        <p:txBody>
          <a:bodyPr/>
          <a:lstStyle/>
          <a:p>
            <a:r>
              <a:rPr lang="en-US" dirty="0" smtClean="0"/>
              <a:t>The AMPSS coalition and its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6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 algn="ctr">
              <a:buNone/>
            </a:pPr>
            <a:r>
              <a:rPr lang="en-US" i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Wingdings"/>
              </a:rPr>
              <a:t>  A national strategy and implementation plan for institutions, states, and organizations  </a:t>
            </a:r>
            <a:r>
              <a:rPr lang="en-US" i="1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</a:p>
          <a:p>
            <a:pPr marL="45720" lvl="0" indent="0">
              <a:buNone/>
            </a:pPr>
            <a:endParaRPr lang="en-US" dirty="0" smtClean="0"/>
          </a:p>
          <a:p>
            <a:r>
              <a:rPr lang="en-US" sz="2200" dirty="0" smtClean="0"/>
              <a:t>Broad engagement</a:t>
            </a:r>
          </a:p>
          <a:p>
            <a:pPr lvl="2"/>
            <a:r>
              <a:rPr lang="en-US" sz="2200" dirty="0" smtClean="0"/>
              <a:t>Focused networking</a:t>
            </a:r>
          </a:p>
          <a:p>
            <a:pPr lvl="4"/>
            <a:r>
              <a:rPr lang="en-US" sz="2200" dirty="0" smtClean="0"/>
              <a:t>Direct support for statewide planning and design</a:t>
            </a:r>
          </a:p>
          <a:p>
            <a:pPr lvl="6"/>
            <a:r>
              <a:rPr lang="en-US" sz="2200" dirty="0" smtClean="0">
                <a:latin typeface="Georgia"/>
                <a:cs typeface="Georgia"/>
              </a:rPr>
              <a:t>Direct support for institutional implementation</a:t>
            </a:r>
            <a:endParaRPr lang="en-US" sz="2200" dirty="0">
              <a:latin typeface="Georgia"/>
              <a:cs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812" y="355847"/>
            <a:ext cx="8700376" cy="1054394"/>
          </a:xfrm>
        </p:spPr>
        <p:txBody>
          <a:bodyPr/>
          <a:lstStyle/>
          <a:p>
            <a:r>
              <a:rPr lang="en-US" dirty="0" smtClean="0"/>
              <a:t>AMPSS’ National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0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Getting started on a complex process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409528" y="6356350"/>
            <a:ext cx="4491041" cy="274320"/>
          </a:xfrm>
        </p:spPr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modernize math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7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812" y="343147"/>
            <a:ext cx="8700376" cy="1054394"/>
          </a:xfrm>
        </p:spPr>
        <p:txBody>
          <a:bodyPr/>
          <a:lstStyle/>
          <a:p>
            <a:r>
              <a:rPr lang="en-US" dirty="0" smtClean="0"/>
              <a:t>AMPSS’ Theory of Change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149873"/>
              </p:ext>
            </p:extLst>
          </p:nvPr>
        </p:nvGraphicFramePr>
        <p:xfrm>
          <a:off x="299218" y="2705100"/>
          <a:ext cx="8545564" cy="2834639"/>
        </p:xfrm>
        <a:graphic>
          <a:graphicData uri="http://schemas.openxmlformats.org/drawingml/2006/table">
            <a:tbl>
              <a:tblPr bandCol="1">
                <a:tableStyleId>{1E171933-4619-4E11-9A3F-F7608DF75F80}</a:tableStyleId>
              </a:tblPr>
              <a:tblGrid>
                <a:gridCol w="2136391"/>
                <a:gridCol w="2136391"/>
                <a:gridCol w="2136391"/>
                <a:gridCol w="213639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Connecting key stakeholders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Identifying</a:t>
                      </a:r>
                      <a:r>
                        <a:rPr lang="en-US" baseline="0" dirty="0" smtClean="0"/>
                        <a:t> issues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Designing math pathways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Enroll students in pathways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Deciding to 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Creating a 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policy and procedural supports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Revise advising and 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Forming a state 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Organizing and 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Align pathways with majors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faculty, registrar,</a:t>
                      </a:r>
                      <a:r>
                        <a:rPr lang="en-US" baseline="0" dirty="0" smtClean="0"/>
                        <a:t> advisors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99220" y="2374552"/>
            <a:ext cx="8545560" cy="1333848"/>
            <a:chOff x="306832" y="1803052"/>
            <a:chExt cx="8545560" cy="1333848"/>
          </a:xfrm>
        </p:grpSpPr>
        <p:sp>
          <p:nvSpPr>
            <p:cNvPr id="9" name="Right Arrow 8"/>
            <p:cNvSpPr/>
            <p:nvPr/>
          </p:nvSpPr>
          <p:spPr>
            <a:xfrm>
              <a:off x="306832" y="1803052"/>
              <a:ext cx="2136390" cy="1333848"/>
            </a:xfrm>
            <a:prstGeom prst="rightArrow">
              <a:avLst>
                <a:gd name="adj1" fmla="val 68590"/>
                <a:gd name="adj2" fmla="val 35668"/>
              </a:avLst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Trebuchet MS"/>
                  <a:cs typeface="Trebuchet MS"/>
                </a:rPr>
                <a:t>Building awareness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443222" y="1803052"/>
              <a:ext cx="2136390" cy="1333848"/>
            </a:xfrm>
            <a:prstGeom prst="rightArrow">
              <a:avLst>
                <a:gd name="adj1" fmla="val 68590"/>
                <a:gd name="adj2" fmla="val 33578"/>
              </a:avLst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Trebuchet MS"/>
                  <a:cs typeface="Trebuchet MS"/>
                </a:rPr>
                <a:t>Mobilizing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579612" y="1803052"/>
              <a:ext cx="2136390" cy="1333848"/>
            </a:xfrm>
            <a:prstGeom prst="rightArrow">
              <a:avLst>
                <a:gd name="adj1" fmla="val 68590"/>
                <a:gd name="adj2" fmla="val 32533"/>
              </a:avLst>
            </a:prstGeom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Trebuchet MS"/>
                  <a:cs typeface="Trebuchet MS"/>
                </a:rPr>
                <a:t>Creating enabling conditions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6716002" y="1803052"/>
              <a:ext cx="2136390" cy="1333848"/>
            </a:xfrm>
            <a:prstGeom prst="rightArrow">
              <a:avLst>
                <a:gd name="adj1" fmla="val 68590"/>
                <a:gd name="adj2" fmla="val 35668"/>
              </a:avLst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Trebuchet MS"/>
                  <a:cs typeface="Trebuchet MS"/>
                </a:rPr>
                <a:t>Institutional implementation</a:t>
              </a:r>
            </a:p>
          </p:txBody>
        </p:sp>
      </p:grp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407408"/>
          </a:xfrm>
        </p:spPr>
        <p:txBody>
          <a:bodyPr/>
          <a:lstStyle/>
          <a:p>
            <a:pPr marL="45720" lvl="0" indent="0">
              <a:buNone/>
            </a:pPr>
            <a:r>
              <a:rPr lang="en-US" dirty="0" smtClean="0">
                <a:ea typeface="Wingdings"/>
                <a:sym typeface="Wingdings"/>
              </a:rPr>
              <a:t>Institutions’ and states’ efforts go through these phases: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1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02920" lvl="0" indent="-457200">
              <a:buFont typeface="+mj-lt"/>
              <a:buAutoNum type="arabicPeriod"/>
            </a:pPr>
            <a:r>
              <a:rPr lang="en-US" sz="2000" dirty="0"/>
              <a:t>Get the right people together</a:t>
            </a:r>
          </a:p>
          <a:p>
            <a:pPr lvl="1"/>
            <a:r>
              <a:rPr lang="en-US" sz="1800" dirty="0"/>
              <a:t>Mathematicians</a:t>
            </a:r>
          </a:p>
          <a:p>
            <a:pPr lvl="1"/>
            <a:r>
              <a:rPr lang="en-US" sz="1800" dirty="0"/>
              <a:t>Administrators</a:t>
            </a:r>
          </a:p>
          <a:p>
            <a:pPr lvl="1"/>
            <a:r>
              <a:rPr lang="en-US" sz="1800" dirty="0" smtClean="0"/>
              <a:t>Faculty from other disciplines</a:t>
            </a:r>
          </a:p>
          <a:p>
            <a:pPr lvl="1"/>
            <a:endParaRPr lang="en-US" sz="1800" dirty="0"/>
          </a:p>
          <a:p>
            <a:pPr marL="365760" lvl="1" indent="0">
              <a:buNone/>
            </a:pPr>
            <a:endParaRPr lang="en-US" sz="1800" dirty="0"/>
          </a:p>
          <a:p>
            <a:pPr marL="502920" lvl="0" indent="-457200">
              <a:buFont typeface="+mj-lt"/>
              <a:buAutoNum type="arabicPeriod"/>
            </a:pPr>
            <a:r>
              <a:rPr lang="en-US" sz="2000" dirty="0" smtClean="0"/>
              <a:t>Determine what math students need</a:t>
            </a:r>
            <a:endParaRPr lang="en-US" sz="2000" dirty="0"/>
          </a:p>
        </p:txBody>
      </p:sp>
      <p:pic>
        <p:nvPicPr>
          <p:cNvPr id="7" name="Content Placeholder 6" descr="Screen Shot 2016-10-14 at 2.29.59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" r="4954" b="6752"/>
          <a:stretch/>
        </p:blipFill>
        <p:spPr>
          <a:xfrm>
            <a:off x="4826244" y="1624112"/>
            <a:ext cx="3838524" cy="471623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redesign math pathways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205" y="5936052"/>
            <a:ext cx="430959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smtClean="0">
                <a:latin typeface="Georgia"/>
                <a:cs typeface="Georgia"/>
              </a:rPr>
              <a:t>Source: The Charles A. Dana Center and Ivy Tech Community College, “What Students Need to Know” (2013).</a:t>
            </a:r>
            <a:endParaRPr lang="en-US" sz="12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6897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02920" indent="-457200">
              <a:buFont typeface="+mj-lt"/>
              <a:buAutoNum type="arabicPeriod" startAt="3"/>
            </a:pPr>
            <a:r>
              <a:rPr lang="en-US" dirty="0" smtClean="0"/>
              <a:t>Explore options and make decisions about how best to meet those needs</a:t>
            </a:r>
          </a:p>
          <a:p>
            <a:pPr marL="502920" indent="-457200">
              <a:buFont typeface="+mj-lt"/>
              <a:buAutoNum type="arabicPeriod" startAt="3"/>
            </a:pPr>
            <a:endParaRPr lang="en-US" dirty="0"/>
          </a:p>
          <a:p>
            <a:pPr marL="502920" lvl="0" indent="-457200">
              <a:buFont typeface="+mj-lt"/>
              <a:buAutoNum type="arabicPeriod" startAt="3"/>
            </a:pPr>
            <a:r>
              <a:rPr lang="en-US" dirty="0" smtClean="0"/>
              <a:t>To the extent possible, take </a:t>
            </a:r>
            <a:r>
              <a:rPr lang="en-US" dirty="0"/>
              <a:t>a </a:t>
            </a:r>
            <a:r>
              <a:rPr lang="en-US" i="1" dirty="0"/>
              <a:t>statewide</a:t>
            </a:r>
            <a:r>
              <a:rPr lang="en-US" dirty="0"/>
              <a:t> </a:t>
            </a:r>
            <a:r>
              <a:rPr lang="en-US" dirty="0" smtClean="0"/>
              <a:t>approach to redesigning math pathways</a:t>
            </a:r>
          </a:p>
          <a:p>
            <a:pPr lvl="1"/>
            <a:r>
              <a:rPr lang="en-US" dirty="0" smtClean="0"/>
              <a:t>This will help address transfer and applicability</a:t>
            </a:r>
          </a:p>
          <a:p>
            <a:pPr lvl="1"/>
            <a:endParaRPr lang="en-US" dirty="0"/>
          </a:p>
          <a:p>
            <a:pPr marL="502920" lvl="0" indent="-457200">
              <a:buFont typeface="+mj-lt"/>
              <a:buAutoNum type="arabicPeriod" startAt="3"/>
            </a:pPr>
            <a:r>
              <a:rPr lang="en-US" dirty="0"/>
              <a:t>After implementing, </a:t>
            </a:r>
            <a:r>
              <a:rPr lang="en-US" dirty="0" smtClean="0"/>
              <a:t>continue paying attention </a:t>
            </a:r>
            <a:r>
              <a:rPr lang="en-US" dirty="0"/>
              <a:t>to:</a:t>
            </a:r>
          </a:p>
          <a:p>
            <a:pPr lvl="1"/>
            <a:r>
              <a:rPr lang="en-US" dirty="0"/>
              <a:t>Advising and support</a:t>
            </a:r>
          </a:p>
          <a:p>
            <a:pPr lvl="1"/>
            <a:r>
              <a:rPr lang="en-US" dirty="0"/>
              <a:t>Enrollments (are the right students taking the right courses?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that indicate any impacts of the changes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redesign math pathways </a:t>
            </a:r>
            <a:r>
              <a:rPr lang="en-US" sz="2000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6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What </a:t>
            </a:r>
            <a:r>
              <a:rPr lang="en-US" dirty="0"/>
              <a:t>support </a:t>
            </a:r>
            <a:r>
              <a:rPr lang="en-US" dirty="0" smtClean="0"/>
              <a:t>would you need to </a:t>
            </a:r>
            <a:r>
              <a:rPr lang="en-US" dirty="0"/>
              <a:t>engage in this work?</a:t>
            </a:r>
          </a:p>
          <a:p>
            <a:pPr lvl="0"/>
            <a:r>
              <a:rPr lang="en-US" dirty="0"/>
              <a:t>How does math pathways align with your state’s degree completion efforts and goals? </a:t>
            </a:r>
            <a:r>
              <a:rPr lang="en-US" dirty="0" smtClean="0"/>
              <a:t>(Think about connecting </a:t>
            </a:r>
            <a:r>
              <a:rPr lang="en-US" dirty="0"/>
              <a:t>with those people</a:t>
            </a:r>
            <a:r>
              <a:rPr lang="en-US" dirty="0" smtClean="0"/>
              <a:t>.)</a:t>
            </a:r>
          </a:p>
          <a:p>
            <a:pPr lvl="0"/>
            <a:r>
              <a:rPr lang="en-US" dirty="0" smtClean="0"/>
              <a:t>Who else should you connect with, across your state and at your own institution? (e.g., math </a:t>
            </a:r>
            <a:r>
              <a:rPr lang="en-US" dirty="0" smtClean="0">
                <a:solidFill>
                  <a:srgbClr val="150F56"/>
                </a:solidFill>
              </a:rPr>
              <a:t>leaders, administrators, 2-year colleges)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1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3600" i="1" dirty="0" smtClean="0"/>
              <a:t>What do you hope undergraduate students will get from their mathematics education?</a:t>
            </a:r>
            <a:endParaRPr lang="en-US" sz="36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Exercise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488" y="6356350"/>
            <a:ext cx="4491041" cy="274320"/>
          </a:xfrm>
        </p:spPr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5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Find the key people who need to be involved and bring them together (AMPSS can help you with this)</a:t>
            </a:r>
          </a:p>
          <a:p>
            <a:pPr lvl="0"/>
            <a:r>
              <a:rPr lang="en-US" dirty="0" smtClean="0"/>
              <a:t>Start </a:t>
            </a:r>
            <a:r>
              <a:rPr lang="en-US" dirty="0"/>
              <a:t>determining what your most pressing needs are related to math pathways</a:t>
            </a:r>
          </a:p>
          <a:p>
            <a:r>
              <a:rPr lang="en-US" dirty="0"/>
              <a:t>Look out for upcoming AMPSS orientations, meeting sessions, and </a:t>
            </a:r>
            <a:r>
              <a:rPr lang="en-US" dirty="0" smtClean="0"/>
              <a:t>(later this year, perhaps) </a:t>
            </a:r>
            <a:r>
              <a:rPr lang="en-US" dirty="0"/>
              <a:t>larger-scale activities and opportunities for support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We </a:t>
            </a:r>
            <a:r>
              <a:rPr lang="en-US" i="1" dirty="0"/>
              <a:t>might</a:t>
            </a:r>
            <a:r>
              <a:rPr lang="en-US" dirty="0"/>
              <a:t> be able to send someone to address an appropriate group from your state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Review the excellent resources at the Dana Center’s Math Pathways website: </a:t>
            </a:r>
            <a:r>
              <a:rPr lang="en-US" b="1" dirty="0" err="1" smtClean="0">
                <a:solidFill>
                  <a:schemeClr val="accent3"/>
                </a:solidFill>
              </a:rPr>
              <a:t>dcmathpathways.org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1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/>
            <a:r>
              <a:rPr lang="en-US" dirty="0" smtClean="0"/>
              <a:t>The case for modernizing math pathways</a:t>
            </a:r>
          </a:p>
          <a:p>
            <a:pPr marL="457200" indent="-457200"/>
            <a:r>
              <a:rPr lang="en-US" dirty="0" smtClean="0"/>
              <a:t>National trends and the AMPSS coalition</a:t>
            </a:r>
          </a:p>
          <a:p>
            <a:pPr marL="457200" indent="-457200"/>
            <a:r>
              <a:rPr lang="en-US" dirty="0" smtClean="0"/>
              <a:t>How to modernize math pathways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66388" y="6356350"/>
            <a:ext cx="4491041" cy="274320"/>
          </a:xfrm>
        </p:spPr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for this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9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1900" dirty="0" smtClean="0"/>
              <a:t>It’s about college completion</a:t>
            </a:r>
            <a:endParaRPr lang="en-US" sz="1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for</a:t>
            </a:r>
            <a:br>
              <a:rPr lang="en-US" dirty="0" smtClean="0"/>
            </a:br>
            <a:r>
              <a:rPr lang="en-US" dirty="0" smtClean="0"/>
              <a:t> modernizing math pathways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409528" y="6356350"/>
            <a:ext cx="4491041" cy="274320"/>
          </a:xfrm>
        </p:spPr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Among U.S. 24-year-olds: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2347"/>
            <a:ext cx="8381260" cy="1054394"/>
          </a:xfrm>
        </p:spPr>
        <p:txBody>
          <a:bodyPr/>
          <a:lstStyle/>
          <a:p>
            <a:r>
              <a:rPr lang="en-US" dirty="0" smtClean="0"/>
              <a:t>U.S. Future Requires Addressing </a:t>
            </a:r>
            <a:br>
              <a:rPr lang="en-US" dirty="0" smtClean="0"/>
            </a:br>
            <a:r>
              <a:rPr lang="en-US" dirty="0" smtClean="0"/>
              <a:t> The Chasm in Education Success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488" y="6356350"/>
            <a:ext cx="4491041" cy="274320"/>
          </a:xfrm>
        </p:spPr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9400" y="2289556"/>
            <a:ext cx="2768600" cy="3836923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Trebuchet MS"/>
                <a:cs typeface="Trebuchet MS"/>
              </a:rPr>
              <a:t>In the </a:t>
            </a:r>
            <a:r>
              <a:rPr lang="en-US" sz="2000" i="1" dirty="0" smtClean="0">
                <a:solidFill>
                  <a:schemeClr val="tx2"/>
                </a:solidFill>
                <a:latin typeface="Trebuchet MS"/>
                <a:cs typeface="Trebuchet MS"/>
              </a:rPr>
              <a:t>top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Trebuchet MS"/>
                <a:cs typeface="Trebuchet MS"/>
              </a:rPr>
              <a:t>economic quartile,</a:t>
            </a:r>
            <a:endParaRPr lang="en-US" sz="20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6000" y="2289556"/>
            <a:ext cx="2768600" cy="3836923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rebuchet MS"/>
                <a:cs typeface="Trebuchet MS"/>
              </a:rPr>
              <a:t>In the </a:t>
            </a:r>
            <a:r>
              <a:rPr lang="en-US" sz="2000" i="1" dirty="0" smtClean="0">
                <a:solidFill>
                  <a:schemeClr val="tx2"/>
                </a:solidFill>
                <a:latin typeface="Trebuchet MS"/>
                <a:cs typeface="Trebuchet MS"/>
              </a:rPr>
              <a:t>bottom</a:t>
            </a:r>
            <a:endParaRPr lang="en-US" sz="2000" i="1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Trebuchet MS"/>
                <a:cs typeface="Trebuchet MS"/>
              </a:rPr>
              <a:t>economic quartile,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9400" y="3054095"/>
            <a:ext cx="2768600" cy="3072384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Trebuchet MS"/>
                <a:cs typeface="Trebuchet MS"/>
              </a:rPr>
              <a:t>80% hold a 4-year college degree</a:t>
            </a:r>
            <a:endParaRPr lang="en-US" sz="2400" dirty="0">
              <a:solidFill>
                <a:schemeClr val="bg2"/>
              </a:solidFill>
              <a:latin typeface="Trebuchet MS"/>
              <a:cs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6000" y="5735826"/>
            <a:ext cx="2768600" cy="384048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bg2"/>
              </a:solidFill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6000" y="4904829"/>
            <a:ext cx="276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rebuchet MS"/>
                <a:cs typeface="Trebuchet MS"/>
              </a:rPr>
              <a:t>10% hold a 4-year college </a:t>
            </a:r>
            <a:r>
              <a:rPr lang="en-US" sz="2400" dirty="0" smtClean="0">
                <a:solidFill>
                  <a:schemeClr val="tx2"/>
                </a:solidFill>
                <a:latin typeface="Trebuchet MS"/>
                <a:cs typeface="Trebuchet MS"/>
              </a:rPr>
              <a:t>degree</a:t>
            </a:r>
            <a:endParaRPr lang="en-US" sz="24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2421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wall icon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71"/>
          <a:stretch/>
        </p:blipFill>
        <p:spPr>
          <a:xfrm flipH="1">
            <a:off x="3479488" y="2134674"/>
            <a:ext cx="2098352" cy="35356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17747"/>
            <a:ext cx="8381260" cy="10543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Math is the biggest academic</a:t>
            </a:r>
            <a:br>
              <a:rPr lang="en-US" dirty="0" smtClean="0"/>
            </a:br>
            <a:r>
              <a:rPr lang="en-US" dirty="0" smtClean="0"/>
              <a:t>hurdle to degree completion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517434" y="3015027"/>
            <a:ext cx="761555" cy="1911100"/>
          </a:xfrm>
          <a:prstGeom prst="rightArrow">
            <a:avLst>
              <a:gd name="adj1" fmla="val 50000"/>
              <a:gd name="adj2" fmla="val 65586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irl-graduat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19" y="3264309"/>
            <a:ext cx="1176267" cy="1176267"/>
          </a:xfrm>
          <a:prstGeom prst="rect">
            <a:avLst/>
          </a:prstGeom>
        </p:spPr>
      </p:pic>
      <p:pic>
        <p:nvPicPr>
          <p:cNvPr id="15" name="Picture 14" descr="male-graduated-studen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52" y="3264310"/>
            <a:ext cx="1176267" cy="1176267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2778894" y="3015027"/>
            <a:ext cx="761555" cy="1911100"/>
          </a:xfrm>
          <a:prstGeom prst="rightArrow">
            <a:avLst>
              <a:gd name="adj1" fmla="val 50000"/>
              <a:gd name="adj2" fmla="val 65586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tudent-readin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49" y="4065074"/>
            <a:ext cx="1178324" cy="1178324"/>
          </a:xfrm>
          <a:prstGeom prst="rect">
            <a:avLst/>
          </a:prstGeom>
        </p:spPr>
      </p:pic>
      <p:pic>
        <p:nvPicPr>
          <p:cNvPr id="18" name="Picture 17" descr="student-readin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49" y="2758612"/>
            <a:ext cx="1178324" cy="1178324"/>
          </a:xfrm>
          <a:prstGeom prst="rect">
            <a:avLst/>
          </a:prstGeom>
        </p:spPr>
      </p:pic>
      <p:pic>
        <p:nvPicPr>
          <p:cNvPr id="19" name="Picture 18" descr="student-readin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5" y="4065074"/>
            <a:ext cx="1178324" cy="1178324"/>
          </a:xfrm>
          <a:prstGeom prst="rect">
            <a:avLst/>
          </a:prstGeom>
        </p:spPr>
      </p:pic>
      <p:pic>
        <p:nvPicPr>
          <p:cNvPr id="20" name="Picture 19" descr="student-readin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5" y="2758612"/>
            <a:ext cx="1178324" cy="11783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73653" y="3185332"/>
            <a:ext cx="3027679" cy="89665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perspectiveFront" fov="0">
                <a:rot lat="1479325" lon="2042876" rev="21401811"/>
              </a:camera>
              <a:lightRig rig="threeP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en-US" sz="3200" b="1" cap="none" spc="0" dirty="0" smtClean="0">
                <a:ln w="12700" cmpd="sng">
                  <a:noFill/>
                  <a:prstDash val="solid"/>
                </a:ln>
                <a:solidFill>
                  <a:srgbClr val="140F57"/>
                </a:solidFill>
                <a:effectLst>
                  <a:glow rad="228600">
                    <a:schemeClr val="bg1"/>
                  </a:glow>
                </a:effectLst>
                <a:latin typeface="Trebuchet MS"/>
                <a:cs typeface="Trebuchet MS"/>
              </a:rPr>
              <a:t>Gateway</a:t>
            </a:r>
          </a:p>
          <a:p>
            <a:pPr algn="ctr">
              <a:lnSpc>
                <a:spcPct val="80000"/>
              </a:lnSpc>
            </a:pPr>
            <a:r>
              <a:rPr lang="en-US" sz="3200" b="1" cap="none" spc="0" dirty="0" smtClean="0">
                <a:ln w="12700" cmpd="sng">
                  <a:noFill/>
                  <a:prstDash val="solid"/>
                </a:ln>
                <a:solidFill>
                  <a:srgbClr val="140F57"/>
                </a:solidFill>
                <a:effectLst>
                  <a:glow rad="228600">
                    <a:schemeClr val="bg1"/>
                  </a:glow>
                </a:effectLst>
                <a:latin typeface="Trebuchet MS"/>
                <a:cs typeface="Trebuchet MS"/>
              </a:rPr>
              <a:t>math</a:t>
            </a:r>
            <a:endParaRPr lang="en-US" sz="3200" b="1" cap="none" spc="0" dirty="0">
              <a:ln w="12700" cmpd="sng">
                <a:noFill/>
                <a:prstDash val="solid"/>
              </a:ln>
              <a:solidFill>
                <a:srgbClr val="140F57"/>
              </a:solidFill>
              <a:effectLst>
                <a:glow rad="228600">
                  <a:schemeClr val="bg1"/>
                </a:glo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35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dirty="0" smtClean="0"/>
              <a:t>More than </a:t>
            </a:r>
            <a:r>
              <a:rPr lang="en-US" sz="2400" b="1" i="1" dirty="0" smtClean="0"/>
              <a:t>one million students</a:t>
            </a:r>
            <a:r>
              <a:rPr lang="en-US" sz="2400" dirty="0" smtClean="0"/>
              <a:t> take</a:t>
            </a:r>
          </a:p>
          <a:p>
            <a:pPr marL="45720" indent="0" algn="ctr">
              <a:buNone/>
            </a:pPr>
            <a:r>
              <a:rPr lang="en-US" sz="2400" dirty="0" smtClean="0"/>
              <a:t>College Algebra each year.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203" y="279647"/>
            <a:ext cx="8771593" cy="1054394"/>
          </a:xfrm>
        </p:spPr>
        <p:txBody>
          <a:bodyPr/>
          <a:lstStyle/>
          <a:p>
            <a:r>
              <a:rPr lang="en-US" dirty="0" smtClean="0"/>
              <a:t>the Biggest culprit: College Algebra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204" y="5803313"/>
            <a:ext cx="877159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smtClean="0">
                <a:latin typeface="Georgia"/>
                <a:cs typeface="Georgia"/>
              </a:rPr>
              <a:t>Sources: </a:t>
            </a:r>
            <a:r>
              <a:rPr lang="en-US" sz="1200" dirty="0" err="1" smtClean="0">
                <a:latin typeface="Georgia"/>
                <a:cs typeface="Georgia"/>
              </a:rPr>
              <a:t>Burdman</a:t>
            </a:r>
            <a:r>
              <a:rPr lang="en-US" sz="1200" dirty="0">
                <a:latin typeface="Georgia"/>
                <a:cs typeface="Georgia"/>
              </a:rPr>
              <a:t>, P. (2015). “Degrees of Freedom: Diversifying Math Requirements for College Readiness and Graduation.</a:t>
            </a:r>
            <a:r>
              <a:rPr lang="en-US" sz="1200" dirty="0" smtClean="0">
                <a:latin typeface="Georgia"/>
                <a:cs typeface="Georgia"/>
              </a:rPr>
              <a:t>” </a:t>
            </a:r>
            <a:r>
              <a:rPr lang="en-US" sz="1200" dirty="0" err="1">
                <a:latin typeface="Georgia"/>
                <a:cs typeface="Georgia"/>
              </a:rPr>
              <a:t>Ganter</a:t>
            </a:r>
            <a:r>
              <a:rPr lang="en-US" sz="1200" dirty="0">
                <a:latin typeface="Georgia"/>
                <a:cs typeface="Georgia"/>
              </a:rPr>
              <a:t>, S. L., &amp; </a:t>
            </a:r>
            <a:r>
              <a:rPr lang="en-US" sz="1200" dirty="0" err="1">
                <a:latin typeface="Georgia"/>
                <a:cs typeface="Georgia"/>
              </a:rPr>
              <a:t>Haver</a:t>
            </a:r>
            <a:r>
              <a:rPr lang="en-US" sz="1200" dirty="0">
                <a:latin typeface="Georgia"/>
                <a:cs typeface="Georgia"/>
              </a:rPr>
              <a:t>, W. E. (Eds.). (2011). Partner discipline recommendations for introductory college mathematics and the implications for college algebra</a:t>
            </a:r>
            <a:r>
              <a:rPr lang="en-US" sz="1200" dirty="0" smtClean="0">
                <a:latin typeface="Georgia"/>
                <a:cs typeface="Georgia"/>
              </a:rPr>
              <a:t>.</a:t>
            </a:r>
            <a:endParaRPr lang="en-US" sz="1200" dirty="0">
              <a:latin typeface="Georgia"/>
              <a:cs typeface="Georgia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74556520"/>
              </p:ext>
            </p:extLst>
          </p:nvPr>
        </p:nvGraphicFramePr>
        <p:xfrm>
          <a:off x="1687825" y="2611441"/>
          <a:ext cx="5768350" cy="319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53327" y="3633590"/>
            <a:ext cx="2480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latin typeface="Georgia"/>
                <a:cs typeface="Georgia"/>
              </a:rPr>
              <a:t>Nearly half</a:t>
            </a:r>
            <a:r>
              <a:rPr lang="en-US" sz="2800" dirty="0" smtClean="0">
                <a:solidFill>
                  <a:schemeClr val="tx2"/>
                </a:solidFill>
                <a:latin typeface="Georgia"/>
                <a:cs typeface="Georgia"/>
              </a:rPr>
              <a:t> withdraw, fail, or get a D.</a:t>
            </a:r>
            <a:endParaRPr lang="en-US" sz="2800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6557" y="4014793"/>
            <a:ext cx="102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A, B, C: 55%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7781" y="3762847"/>
            <a:ext cx="102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D, F, W: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45%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5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Student success (or lack of it) depends on what they do </a:t>
            </a:r>
            <a:r>
              <a:rPr lang="en-US" i="1" dirty="0" smtClean="0"/>
              <a:t>before</a:t>
            </a:r>
            <a:r>
              <a:rPr lang="en-US" dirty="0" smtClean="0"/>
              <a:t> and </a:t>
            </a:r>
            <a:r>
              <a:rPr lang="en-US" i="1" dirty="0" smtClean="0"/>
              <a:t>after</a:t>
            </a:r>
            <a:r>
              <a:rPr lang="en-US" dirty="0" smtClean="0"/>
              <a:t> their gateway math course.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AMPSS: Advancing Mathematics Pathways for Student Success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9647"/>
            <a:ext cx="8381260" cy="1054394"/>
          </a:xfrm>
        </p:spPr>
        <p:txBody>
          <a:bodyPr/>
          <a:lstStyle/>
          <a:p>
            <a:r>
              <a:rPr lang="en-US" dirty="0" smtClean="0"/>
              <a:t>Not just a course, but a </a:t>
            </a:r>
            <a:r>
              <a:rPr lang="en-US" i="1" dirty="0" smtClean="0"/>
              <a:t>pathway</a:t>
            </a:r>
            <a:endParaRPr lang="en-US" i="1" dirty="0"/>
          </a:p>
        </p:txBody>
      </p:sp>
      <p:sp>
        <p:nvSpPr>
          <p:cNvPr id="5" name="Rounded Rectangle 4"/>
          <p:cNvSpPr/>
          <p:nvPr/>
        </p:nvSpPr>
        <p:spPr>
          <a:xfrm>
            <a:off x="3753002" y="2500145"/>
            <a:ext cx="1637997" cy="370349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rebuchet MS"/>
                <a:cs typeface="Trebuchet MS"/>
              </a:rPr>
              <a:t>Gateway math</a:t>
            </a:r>
            <a:endParaRPr lang="en-US" sz="2400" dirty="0">
              <a:latin typeface="Trebuchet MS"/>
              <a:cs typeface="Trebuchet M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45999" y="2500144"/>
            <a:ext cx="3097951" cy="3703499"/>
          </a:xfrm>
          <a:prstGeom prst="rightArrow">
            <a:avLst>
              <a:gd name="adj1" fmla="val 68590"/>
              <a:gd name="adj2" fmla="val 5000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rebuchet MS"/>
                <a:cs typeface="Trebuchet MS"/>
              </a:rPr>
              <a:t>Before: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High school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Placement and advising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Remedial/developmental math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600863" y="2500145"/>
            <a:ext cx="3097951" cy="3703499"/>
          </a:xfrm>
          <a:prstGeom prst="rightArrow">
            <a:avLst>
              <a:gd name="adj1" fmla="val 68590"/>
              <a:gd name="adj2" fmla="val 5000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rebuchet MS"/>
                <a:cs typeface="Trebuchet MS"/>
              </a:rPr>
              <a:t>After: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Majors</a:t>
            </a:r>
            <a:endParaRPr lang="en-US" dirty="0">
              <a:latin typeface="Trebuchet MS"/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rebuchet MS"/>
                <a:cs typeface="Trebuchet MS"/>
              </a:rPr>
              <a:t>P</a:t>
            </a:r>
            <a:r>
              <a:rPr lang="en-US" dirty="0" smtClean="0">
                <a:latin typeface="Trebuchet MS"/>
                <a:cs typeface="Trebuchet MS"/>
              </a:rPr>
              <a:t>rograms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Careers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rebuchet MS"/>
                <a:cs typeface="Trebuchet MS"/>
              </a:rPr>
              <a:t>L</a:t>
            </a:r>
            <a:r>
              <a:rPr lang="en-US" dirty="0" smtClean="0">
                <a:latin typeface="Trebuchet MS"/>
                <a:cs typeface="Trebuchet MS"/>
              </a:rPr>
              <a:t>ife in general</a:t>
            </a:r>
          </a:p>
        </p:txBody>
      </p:sp>
    </p:spTree>
    <p:extLst>
      <p:ext uri="{BB962C8B-B14F-4D97-AF65-F5344CB8AC3E}">
        <p14:creationId xmlns:p14="http://schemas.microsoft.com/office/powerpoint/2010/main" val="100115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AMPSS">
      <a:dk1>
        <a:sysClr val="windowText" lastClr="000000"/>
      </a:dk1>
      <a:lt1>
        <a:sysClr val="window" lastClr="FFFFFF"/>
      </a:lt1>
      <a:dk2>
        <a:srgbClr val="150F57"/>
      </a:dk2>
      <a:lt2>
        <a:srgbClr val="EEECE1"/>
      </a:lt2>
      <a:accent1>
        <a:srgbClr val="150F57"/>
      </a:accent1>
      <a:accent2>
        <a:srgbClr val="112409"/>
      </a:accent2>
      <a:accent3>
        <a:srgbClr val="50AE19"/>
      </a:accent3>
      <a:accent4>
        <a:srgbClr val="D6D6D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1940</TotalTime>
  <Words>2282</Words>
  <Application>Microsoft Macintosh PowerPoint</Application>
  <PresentationFormat>On-screen Show (4:3)</PresentationFormat>
  <Paragraphs>313</Paragraphs>
  <Slides>30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Grid</vt:lpstr>
      <vt:lpstr>Modernizing Math Pathways To Improve Degree Completion for All Students </vt:lpstr>
      <vt:lpstr>Objectives</vt:lpstr>
      <vt:lpstr>Opening Exercise</vt:lpstr>
      <vt:lpstr>Outline for this session</vt:lpstr>
      <vt:lpstr>The case for  modernizing math pathways</vt:lpstr>
      <vt:lpstr>U.S. Future Requires Addressing   The Chasm in Education Success</vt:lpstr>
      <vt:lpstr>Math is the biggest academic hurdle to degree completion</vt:lpstr>
      <vt:lpstr>the Biggest culprit: College Algebra</vt:lpstr>
      <vt:lpstr>Not just a course, but a pathway</vt:lpstr>
      <vt:lpstr>Remediation and developmental math</vt:lpstr>
      <vt:lpstr>developmental Math Students don’t advance</vt:lpstr>
      <vt:lpstr>Not getting the math they need</vt:lpstr>
      <vt:lpstr>College Algebra doesn’t work for STEM majors, either</vt:lpstr>
      <vt:lpstr>Transfer and Applicability</vt:lpstr>
      <vt:lpstr>The solution: modernized math pathways connected to majors</vt:lpstr>
      <vt:lpstr>Example: Quantitative Reasoning</vt:lpstr>
      <vt:lpstr>How these math pathways are helping</vt:lpstr>
      <vt:lpstr>National trends and the ampss coalition</vt:lpstr>
      <vt:lpstr>Increased national attention</vt:lpstr>
      <vt:lpstr>Mathematics Leaders Take Notice</vt:lpstr>
      <vt:lpstr>A new partnership</vt:lpstr>
      <vt:lpstr>Not a new initiative</vt:lpstr>
      <vt:lpstr>The AMPSS coalition and its GOALs</vt:lpstr>
      <vt:lpstr>AMPSS’ National Strategy</vt:lpstr>
      <vt:lpstr>How to modernize math pathways</vt:lpstr>
      <vt:lpstr>AMPSS’ Theory of Change</vt:lpstr>
      <vt:lpstr>How to redesign math pathways</vt:lpstr>
      <vt:lpstr>How to redesign math pathways (continued)</vt:lpstr>
      <vt:lpstr>Questions to address</vt:lpstr>
      <vt:lpstr>Next steps</vt:lpstr>
    </vt:vector>
  </TitlesOfParts>
  <Company>University System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May</dc:creator>
  <cp:lastModifiedBy>David May</cp:lastModifiedBy>
  <cp:revision>248</cp:revision>
  <dcterms:created xsi:type="dcterms:W3CDTF">2016-10-06T18:17:58Z</dcterms:created>
  <dcterms:modified xsi:type="dcterms:W3CDTF">2017-01-27T19:24:53Z</dcterms:modified>
</cp:coreProperties>
</file>